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57" r:id="rId4"/>
    <p:sldId id="265" r:id="rId5"/>
    <p:sldId id="266" r:id="rId6"/>
    <p:sldId id="277" r:id="rId7"/>
    <p:sldId id="268" r:id="rId8"/>
    <p:sldId id="270" r:id="rId9"/>
    <p:sldId id="267" r:id="rId10"/>
    <p:sldId id="271" r:id="rId11"/>
    <p:sldId id="272" r:id="rId12"/>
    <p:sldId id="274" r:id="rId13"/>
    <p:sldId id="273" r:id="rId14"/>
    <p:sldId id="275" r:id="rId15"/>
    <p:sldId id="276" r:id="rId16"/>
    <p:sldId id="278" r:id="rId17"/>
    <p:sldId id="258" r:id="rId18"/>
    <p:sldId id="25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C5C"/>
    <a:srgbClr val="12281E"/>
    <a:srgbClr val="102A19"/>
    <a:srgbClr val="1A4629"/>
    <a:srgbClr val="103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1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59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9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1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9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0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0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4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022F-FD56-4CAB-BC76-131608C0B7E5}" type="datetimeFigureOut">
              <a:rPr lang="ru-RU" smtClean="0"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3C6A-35EA-4E7F-83C1-F2EF691AB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38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9558"/>
            <a:ext cx="2149079" cy="21591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10850" y="2104962"/>
            <a:ext cx="6450225" cy="14860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ВЕБИНАР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Пошаговый алгоритм проведения </a:t>
            </a: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медицинского осмотра для работодателей - от 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теории к </a:t>
            </a: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практике.</a:t>
            </a:r>
            <a: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endParaRPr lang="ru-RU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78437" y="3751094"/>
            <a:ext cx="49149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1028" name="Picture 4" descr="https://coordinationcentric.com/wp-content/uploads/2019/01/coordination-centric-benefits-of-remote-patient-monitor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88" y="806384"/>
            <a:ext cx="4083174" cy="408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1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38491" y="949124"/>
            <a:ext cx="104910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Направление может быть сформировано </a:t>
            </a:r>
            <a:r>
              <a:rPr lang="ru-RU" b="1" dirty="0">
                <a:solidFill>
                  <a:schemeClr val="bg1"/>
                </a:solidFill>
              </a:rPr>
              <a:t>в электронном виде </a:t>
            </a:r>
            <a:r>
              <a:rPr lang="ru-RU" dirty="0">
                <a:solidFill>
                  <a:schemeClr val="bg1"/>
                </a:solidFill>
              </a:rPr>
              <a:t>с использованием электронных подписей работодателя и лица, поступающего на работу.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Работодатель </a:t>
            </a:r>
            <a:r>
              <a:rPr lang="ru-RU" dirty="0">
                <a:solidFill>
                  <a:schemeClr val="bg1"/>
                </a:solidFill>
              </a:rPr>
              <a:t>(его представитель) обязан организовать </a:t>
            </a:r>
            <a:r>
              <a:rPr lang="ru-RU" b="1" dirty="0">
                <a:solidFill>
                  <a:schemeClr val="bg1"/>
                </a:solidFill>
              </a:rPr>
              <a:t>учет выданных направлений</a:t>
            </a:r>
            <a:r>
              <a:rPr lang="ru-RU" dirty="0">
                <a:solidFill>
                  <a:schemeClr val="bg1"/>
                </a:solidFill>
              </a:rPr>
              <a:t>, в том числе в электронном виде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Направление выдается работнику для прохождения как предварительного, так и периодического медосмотра.</a:t>
            </a: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Вместе </a:t>
            </a:r>
            <a:r>
              <a:rPr lang="ru-RU" b="1" dirty="0">
                <a:solidFill>
                  <a:schemeClr val="bg1"/>
                </a:solidFill>
              </a:rPr>
              <a:t>с направлением работник должен предоставить в </a:t>
            </a:r>
            <a:r>
              <a:rPr lang="ru-RU" b="1" dirty="0" err="1">
                <a:solidFill>
                  <a:schemeClr val="bg1"/>
                </a:solidFill>
              </a:rPr>
              <a:t>медорганизацию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паспорт</a:t>
            </a:r>
            <a:r>
              <a:rPr lang="ru-RU" dirty="0">
                <a:solidFill>
                  <a:schemeClr val="bg1"/>
                </a:solidFill>
              </a:rPr>
              <a:t> (или иной документ, удостоверяющий личность)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результаты психиатрического освидетельствования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СНИЛС</a:t>
            </a:r>
            <a:r>
              <a:rPr lang="ru-RU" dirty="0">
                <a:solidFill>
                  <a:schemeClr val="bg1"/>
                </a:solidFill>
              </a:rPr>
              <a:t> в электронной или бумажной форме;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b="1" dirty="0">
                <a:solidFill>
                  <a:schemeClr val="bg1"/>
                </a:solidFill>
              </a:rPr>
              <a:t>полис</a:t>
            </a:r>
            <a:r>
              <a:rPr lang="ru-RU" dirty="0">
                <a:solidFill>
                  <a:schemeClr val="bg1"/>
                </a:solidFill>
              </a:rPr>
              <a:t> обязательного (добровольного) медицинского страхования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b="1" dirty="0" smtClean="0">
                <a:solidFill>
                  <a:schemeClr val="bg1"/>
                </a:solidFill>
              </a:rPr>
              <a:t> выписку </a:t>
            </a:r>
            <a:r>
              <a:rPr lang="ru-RU" b="1" dirty="0">
                <a:solidFill>
                  <a:schemeClr val="bg1"/>
                </a:solidFill>
              </a:rPr>
              <a:t>из медкарты </a:t>
            </a:r>
            <a:r>
              <a:rPr lang="ru-RU" dirty="0">
                <a:solidFill>
                  <a:schemeClr val="bg1"/>
                </a:solidFill>
              </a:rPr>
              <a:t>из медицинской организации по месту жительства или прикрепления работника (с результатами диспансеризации (при наличии).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44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96365" y="544010"/>
            <a:ext cx="10648707" cy="689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solidFill>
                  <a:schemeClr val="bg1"/>
                </a:solidFill>
              </a:rPr>
              <a:t>ЭТАП </a:t>
            </a:r>
            <a:r>
              <a:rPr lang="ru-RU" b="1" u="sng" dirty="0" smtClean="0">
                <a:solidFill>
                  <a:schemeClr val="bg1"/>
                </a:solidFill>
              </a:rPr>
              <a:t>8</a:t>
            </a:r>
            <a:r>
              <a:rPr lang="ru-RU" b="1" dirty="0" smtClean="0">
                <a:solidFill>
                  <a:schemeClr val="bg1"/>
                </a:solidFill>
              </a:rPr>
              <a:t>: ПРОХОЖДЕНИЕ МЕДОСМОТРА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err="1" smtClean="0">
                <a:solidFill>
                  <a:schemeClr val="bg1"/>
                </a:solidFill>
              </a:rPr>
              <a:t>медорганизации</a:t>
            </a:r>
            <a:r>
              <a:rPr lang="ru-RU" dirty="0" smtClean="0">
                <a:solidFill>
                  <a:schemeClr val="bg1"/>
                </a:solidFill>
              </a:rPr>
              <a:t> оформляются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 медицинская карта, в которую вносятся заключения врачей-специалистов, результаты лабораторных и иных исследований, заключение по результатам предварительного осмотра, ведение которой может осуществляться в форме электронного документа;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медицинское </a:t>
            </a:r>
            <a:r>
              <a:rPr lang="ru-RU" dirty="0" smtClean="0">
                <a:solidFill>
                  <a:schemeClr val="bg1"/>
                </a:solidFill>
              </a:rPr>
              <a:t>заключение </a:t>
            </a:r>
            <a:r>
              <a:rPr lang="ru-RU" dirty="0">
                <a:solidFill>
                  <a:schemeClr val="bg1"/>
                </a:solidFill>
              </a:rPr>
              <a:t>с указанием группы здоровья работника.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По </a:t>
            </a:r>
            <a:r>
              <a:rPr lang="ru-RU" dirty="0">
                <a:solidFill>
                  <a:schemeClr val="bg1"/>
                </a:solidFill>
              </a:rPr>
              <a:t>окончании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предварительного</a:t>
            </a:r>
            <a:r>
              <a:rPr lang="ru-RU" dirty="0" smtClean="0">
                <a:solidFill>
                  <a:schemeClr val="bg1"/>
                </a:solidFill>
              </a:rPr>
              <a:t> медосмотра медицинское </a:t>
            </a:r>
            <a:r>
              <a:rPr lang="ru-RU" dirty="0">
                <a:solidFill>
                  <a:schemeClr val="bg1"/>
                </a:solidFill>
              </a:rPr>
              <a:t>заключение </a:t>
            </a:r>
            <a:r>
              <a:rPr lang="ru-RU" dirty="0" smtClean="0">
                <a:solidFill>
                  <a:schemeClr val="bg1"/>
                </a:solidFill>
              </a:rPr>
              <a:t>выдается в </a:t>
            </a:r>
            <a:r>
              <a:rPr lang="ru-RU" b="1" dirty="0">
                <a:solidFill>
                  <a:schemeClr val="bg1"/>
                </a:solidFill>
              </a:rPr>
              <a:t>3-х </a:t>
            </a:r>
            <a:r>
              <a:rPr lang="ru-RU" b="1" dirty="0" smtClean="0">
                <a:solidFill>
                  <a:schemeClr val="bg1"/>
                </a:solidFill>
              </a:rPr>
              <a:t>экземплярах 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dirty="0">
                <a:solidFill>
                  <a:schemeClr val="bg1"/>
                </a:solidFill>
              </a:rPr>
              <a:t>с указанием группы здоровья)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1-й экземпляр выдается на руки лицу, поступающему на работу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2-й экземпляр приобщается к медицинской карте в медицинской организации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3-й экземпляр направляется </a:t>
            </a:r>
            <a:r>
              <a:rPr lang="ru-RU" b="1" u="sng" dirty="0" smtClean="0">
                <a:solidFill>
                  <a:schemeClr val="bg1"/>
                </a:solidFill>
              </a:rPr>
              <a:t>работодателю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По окончании </a:t>
            </a:r>
            <a:r>
              <a:rPr lang="ru-RU" b="1" dirty="0">
                <a:solidFill>
                  <a:schemeClr val="bg1"/>
                </a:solidFill>
              </a:rPr>
              <a:t>периодического</a:t>
            </a:r>
            <a:r>
              <a:rPr lang="ru-RU" dirty="0">
                <a:solidFill>
                  <a:schemeClr val="bg1"/>
                </a:solidFill>
              </a:rPr>
              <a:t> медосмотра </a:t>
            </a:r>
            <a:r>
              <a:rPr lang="ru-RU" dirty="0" smtClean="0">
                <a:solidFill>
                  <a:schemeClr val="bg1"/>
                </a:solidFill>
              </a:rPr>
              <a:t>медицинское </a:t>
            </a:r>
            <a:r>
              <a:rPr lang="ru-RU" dirty="0">
                <a:solidFill>
                  <a:schemeClr val="bg1"/>
                </a:solidFill>
              </a:rPr>
              <a:t>заключение оформляется на каждого работника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5-ти </a:t>
            </a:r>
            <a:r>
              <a:rPr lang="ru-RU" b="1" dirty="0" smtClean="0">
                <a:solidFill>
                  <a:schemeClr val="bg1"/>
                </a:solidFill>
              </a:rPr>
              <a:t>экземплярах (</a:t>
            </a:r>
            <a:r>
              <a:rPr lang="ru-RU" dirty="0" smtClean="0">
                <a:solidFill>
                  <a:schemeClr val="bg1"/>
                </a:solidFill>
              </a:rPr>
              <a:t>с указанием группы здоровья):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выдается </a:t>
            </a:r>
            <a:r>
              <a:rPr lang="ru-RU" dirty="0">
                <a:solidFill>
                  <a:schemeClr val="bg1"/>
                </a:solidFill>
              </a:rPr>
              <a:t>на руки </a:t>
            </a:r>
            <a:r>
              <a:rPr lang="ru-RU" dirty="0" smtClean="0">
                <a:solidFill>
                  <a:schemeClr val="bg1"/>
                </a:solidFill>
              </a:rPr>
              <a:t>работнику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приобщается </a:t>
            </a:r>
            <a:r>
              <a:rPr lang="ru-RU" dirty="0">
                <a:solidFill>
                  <a:schemeClr val="bg1"/>
                </a:solidFill>
              </a:rPr>
              <a:t>к медицинской </a:t>
            </a:r>
            <a:r>
              <a:rPr lang="ru-RU" dirty="0" smtClean="0">
                <a:solidFill>
                  <a:schemeClr val="bg1"/>
                </a:solidFill>
              </a:rPr>
              <a:t>карте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направляется </a:t>
            </a:r>
            <a:r>
              <a:rPr lang="ru-RU" b="1" u="sng" dirty="0">
                <a:solidFill>
                  <a:schemeClr val="bg1"/>
                </a:solidFill>
              </a:rPr>
              <a:t>работодателю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направляется </a:t>
            </a:r>
            <a:r>
              <a:rPr lang="ru-RU" dirty="0">
                <a:solidFill>
                  <a:schemeClr val="bg1"/>
                </a:solidFill>
              </a:rPr>
              <a:t>в медицинскую организацию, к которой работник прикреплен (поликлиника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направляется </a:t>
            </a:r>
            <a:r>
              <a:rPr lang="ru-RU" dirty="0">
                <a:solidFill>
                  <a:schemeClr val="bg1"/>
                </a:solidFill>
              </a:rPr>
              <a:t>по письменному запросу </a:t>
            </a:r>
            <a:r>
              <a:rPr lang="ru-RU" b="1" u="sng" dirty="0">
                <a:solidFill>
                  <a:schemeClr val="bg1"/>
                </a:solidFill>
              </a:rPr>
              <a:t>в ФСС </a:t>
            </a:r>
            <a:r>
              <a:rPr lang="ru-RU" dirty="0">
                <a:solidFill>
                  <a:schemeClr val="bg1"/>
                </a:solidFill>
              </a:rPr>
              <a:t>(с письменного согласия работника)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96365" y="544010"/>
            <a:ext cx="1064870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solidFill>
                  <a:schemeClr val="bg1"/>
                </a:solidFill>
              </a:rPr>
              <a:t>ЭТАП </a:t>
            </a:r>
            <a:r>
              <a:rPr lang="ru-RU" b="1" u="sng" dirty="0">
                <a:solidFill>
                  <a:schemeClr val="bg1"/>
                </a:solidFill>
              </a:rPr>
              <a:t>9</a:t>
            </a:r>
            <a:r>
              <a:rPr lang="ru-RU" b="1" dirty="0">
                <a:solidFill>
                  <a:schemeClr val="bg1"/>
                </a:solidFill>
              </a:rPr>
              <a:t>: ПОЛУЧИТЬ ОТ </a:t>
            </a:r>
            <a:r>
              <a:rPr lang="ru-RU" b="1" dirty="0" smtClean="0">
                <a:solidFill>
                  <a:schemeClr val="bg1"/>
                </a:solidFill>
              </a:rPr>
              <a:t>МЕДОРГАНИЗАЦИИ </a:t>
            </a:r>
            <a:r>
              <a:rPr lang="ru-RU" b="1" dirty="0">
                <a:solidFill>
                  <a:schemeClr val="bg1"/>
                </a:solidFill>
              </a:rPr>
              <a:t>ЭКЗЕМПЛЯР ЗАКЛЮЧИТЕЛЬНОГО </a:t>
            </a:r>
            <a:r>
              <a:rPr lang="ru-RU" b="1" dirty="0" smtClean="0">
                <a:solidFill>
                  <a:schemeClr val="bg1"/>
                </a:solidFill>
              </a:rPr>
              <a:t>АКТА (по результатам </a:t>
            </a:r>
            <a:r>
              <a:rPr lang="ru-RU" b="1" u="sng" dirty="0" smtClean="0">
                <a:solidFill>
                  <a:schemeClr val="bg1"/>
                </a:solidFill>
              </a:rPr>
              <a:t>периодического</a:t>
            </a:r>
            <a:r>
              <a:rPr lang="ru-RU" b="1" dirty="0" smtClean="0">
                <a:solidFill>
                  <a:schemeClr val="bg1"/>
                </a:solidFill>
              </a:rPr>
              <a:t> медосмотра)</a:t>
            </a: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Не </a:t>
            </a:r>
            <a:r>
              <a:rPr lang="ru-RU" b="1" dirty="0">
                <a:solidFill>
                  <a:schemeClr val="bg1"/>
                </a:solidFill>
              </a:rPr>
              <a:t>позднее </a:t>
            </a:r>
            <a:r>
              <a:rPr lang="ru-RU" dirty="0">
                <a:solidFill>
                  <a:schemeClr val="bg1"/>
                </a:solidFill>
              </a:rPr>
              <a:t>чем через </a:t>
            </a:r>
            <a:r>
              <a:rPr lang="ru-RU" b="1" dirty="0">
                <a:solidFill>
                  <a:schemeClr val="bg1"/>
                </a:solidFill>
              </a:rPr>
              <a:t>30 дней </a:t>
            </a:r>
            <a:r>
              <a:rPr lang="ru-RU" dirty="0">
                <a:solidFill>
                  <a:schemeClr val="bg1"/>
                </a:solidFill>
              </a:rPr>
              <a:t>после завершения периодического </a:t>
            </a:r>
            <a:r>
              <a:rPr lang="ru-RU" dirty="0" smtClean="0">
                <a:solidFill>
                  <a:schemeClr val="bg1"/>
                </a:solidFill>
              </a:rPr>
              <a:t>медосмотра.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В заключительном акте указывается: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численность </a:t>
            </a:r>
            <a:r>
              <a:rPr lang="ru-RU" dirty="0">
                <a:solidFill>
                  <a:schemeClr val="bg1"/>
                </a:solidFill>
              </a:rPr>
              <a:t>работников, которым установлена стойкая степень </a:t>
            </a:r>
            <a:r>
              <a:rPr lang="ru-RU" b="1" dirty="0">
                <a:solidFill>
                  <a:schemeClr val="bg1"/>
                </a:solidFill>
              </a:rPr>
              <a:t>утраты трудоспособности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процент охвата </a:t>
            </a:r>
            <a:r>
              <a:rPr lang="ru-RU" dirty="0">
                <a:solidFill>
                  <a:schemeClr val="bg1"/>
                </a:solidFill>
              </a:rPr>
              <a:t>работников периодическим медицинским осмотром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список лиц, </a:t>
            </a:r>
            <a:r>
              <a:rPr lang="ru-RU" b="1" dirty="0">
                <a:solidFill>
                  <a:schemeClr val="bg1"/>
                </a:solidFill>
              </a:rPr>
              <a:t>прошедших</a:t>
            </a:r>
            <a:r>
              <a:rPr lang="ru-RU" dirty="0">
                <a:solidFill>
                  <a:schemeClr val="bg1"/>
                </a:solidFill>
              </a:rPr>
              <a:t> периодический медицинский осмотр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численность и список работников, </a:t>
            </a:r>
            <a:r>
              <a:rPr lang="ru-RU" b="1" dirty="0">
                <a:solidFill>
                  <a:schemeClr val="bg1"/>
                </a:solidFill>
              </a:rPr>
              <a:t>не завершивших и/или не прошедших</a:t>
            </a:r>
            <a:r>
              <a:rPr lang="ru-RU" dirty="0">
                <a:solidFill>
                  <a:schemeClr val="bg1"/>
                </a:solidFill>
              </a:rPr>
              <a:t> периодический медицинский осмотр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численность </a:t>
            </a:r>
            <a:r>
              <a:rPr lang="ru-RU" dirty="0">
                <a:solidFill>
                  <a:schemeClr val="bg1"/>
                </a:solidFill>
              </a:rPr>
              <a:t>работников, имеющих </a:t>
            </a:r>
            <a:r>
              <a:rPr lang="ru-RU" b="1" dirty="0">
                <a:solidFill>
                  <a:schemeClr val="bg1"/>
                </a:solidFill>
              </a:rPr>
              <a:t>медицинские противопоказания </a:t>
            </a:r>
            <a:r>
              <a:rPr lang="ru-RU" dirty="0">
                <a:solidFill>
                  <a:schemeClr val="bg1"/>
                </a:solidFill>
              </a:rPr>
              <a:t>к работе;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численность работников, нуждающихся в проведении </a:t>
            </a:r>
            <a:r>
              <a:rPr lang="ru-RU" b="1" dirty="0">
                <a:solidFill>
                  <a:schemeClr val="bg1"/>
                </a:solidFill>
              </a:rPr>
              <a:t>дополнительного обследования</a:t>
            </a:r>
            <a:r>
              <a:rPr lang="ru-RU" dirty="0">
                <a:solidFill>
                  <a:schemeClr val="bg1"/>
                </a:solidFill>
              </a:rPr>
              <a:t>, в </a:t>
            </a:r>
            <a:r>
              <a:rPr lang="ru-RU" dirty="0" err="1">
                <a:solidFill>
                  <a:schemeClr val="bg1"/>
                </a:solidFill>
              </a:rPr>
              <a:t>т.ч</a:t>
            </a:r>
            <a:r>
              <a:rPr lang="ru-RU" dirty="0">
                <a:solidFill>
                  <a:schemeClr val="bg1"/>
                </a:solidFill>
              </a:rPr>
              <a:t>. в центре </a:t>
            </a:r>
            <a:r>
              <a:rPr lang="ru-RU" dirty="0" err="1">
                <a:solidFill>
                  <a:schemeClr val="bg1"/>
                </a:solidFill>
              </a:rPr>
              <a:t>профпатологии</a:t>
            </a:r>
            <a:r>
              <a:rPr lang="ru-RU" dirty="0">
                <a:solidFill>
                  <a:schemeClr val="bg1"/>
                </a:solidFill>
              </a:rPr>
              <a:t>, нуждающихся в дополнительном лечении (амбулаторном, санаторно-курортном и т.д.)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список лиц с установленным предварительным диагнозом </a:t>
            </a:r>
            <a:r>
              <a:rPr lang="ru-RU" b="1" dirty="0">
                <a:solidFill>
                  <a:schemeClr val="bg1"/>
                </a:solidFill>
              </a:rPr>
              <a:t>профессионального заболевания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результаты выполнения </a:t>
            </a:r>
            <a:r>
              <a:rPr lang="ru-RU" b="1" dirty="0">
                <a:solidFill>
                  <a:schemeClr val="bg1"/>
                </a:solidFill>
              </a:rPr>
              <a:t>рекомендаций</a:t>
            </a:r>
            <a:r>
              <a:rPr lang="ru-RU" dirty="0">
                <a:solidFill>
                  <a:schemeClr val="bg1"/>
                </a:solidFill>
              </a:rPr>
              <a:t> предыдущего заключительного акта;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рекомендации работодателю </a:t>
            </a:r>
            <a:r>
              <a:rPr lang="ru-RU" dirty="0">
                <a:solidFill>
                  <a:schemeClr val="bg1"/>
                </a:solidFill>
              </a:rPr>
              <a:t>по реализации комплекса оздоровительных мероприятий, включая профилактические и другие мероприятия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77387" y="520862"/>
            <a:ext cx="1056768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Работники, имеющие заключения о </a:t>
            </a:r>
            <a:r>
              <a:rPr lang="ru-RU" b="1" dirty="0">
                <a:solidFill>
                  <a:schemeClr val="bg1"/>
                </a:solidFill>
              </a:rPr>
              <a:t>предварительном диагнозе профессионального заболевания</a:t>
            </a:r>
            <a:r>
              <a:rPr lang="ru-RU" dirty="0">
                <a:solidFill>
                  <a:schemeClr val="bg1"/>
                </a:solidFill>
              </a:rPr>
              <a:t>, в </a:t>
            </a:r>
            <a:r>
              <a:rPr lang="ru-RU" b="1" dirty="0">
                <a:solidFill>
                  <a:schemeClr val="bg1"/>
                </a:solidFill>
              </a:rPr>
              <a:t>месячный срок</a:t>
            </a:r>
            <a:r>
              <a:rPr lang="ru-RU" dirty="0">
                <a:solidFill>
                  <a:schemeClr val="bg1"/>
                </a:solidFill>
              </a:rPr>
              <a:t>, с момента получения заключения, должны направляться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центр </a:t>
            </a:r>
            <a:r>
              <a:rPr lang="ru-RU" dirty="0" err="1" smtClean="0">
                <a:solidFill>
                  <a:schemeClr val="bg1"/>
                </a:solidFill>
              </a:rPr>
              <a:t>профпатологии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При </a:t>
            </a:r>
            <a:r>
              <a:rPr lang="ru-RU" dirty="0">
                <a:solidFill>
                  <a:schemeClr val="bg1"/>
                </a:solidFill>
              </a:rPr>
              <a:t>наличии доступа у медицинской организации в единую государственную информационную систему в сфере здравоохранения, </a:t>
            </a:r>
            <a:r>
              <a:rPr lang="ru-RU" b="1" dirty="0">
                <a:solidFill>
                  <a:schemeClr val="bg1"/>
                </a:solidFill>
              </a:rPr>
              <a:t>заключение</a:t>
            </a:r>
            <a:r>
              <a:rPr lang="ru-RU" dirty="0">
                <a:solidFill>
                  <a:schemeClr val="bg1"/>
                </a:solidFill>
              </a:rPr>
              <a:t> в форме электронного документа </a:t>
            </a:r>
            <a:r>
              <a:rPr lang="ru-RU" b="1" dirty="0">
                <a:solidFill>
                  <a:schemeClr val="bg1"/>
                </a:solidFill>
              </a:rPr>
              <a:t>вносится медицинской организацией не позднее 5 рабочих дней в единую государственную информационную систему </a:t>
            </a:r>
            <a:r>
              <a:rPr lang="ru-RU" dirty="0">
                <a:solidFill>
                  <a:schemeClr val="bg1"/>
                </a:solidFill>
              </a:rPr>
              <a:t>в сфере </a:t>
            </a:r>
            <a:r>
              <a:rPr lang="ru-RU" dirty="0" smtClean="0">
                <a:solidFill>
                  <a:schemeClr val="bg1"/>
                </a:solidFill>
              </a:rPr>
              <a:t>здравоохранения.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Заключительный </a:t>
            </a:r>
            <a:r>
              <a:rPr lang="ru-RU" dirty="0">
                <a:solidFill>
                  <a:schemeClr val="bg1"/>
                </a:solidFill>
              </a:rPr>
              <a:t>акт (в том числе в электронной форме) составляется в пяти экземплярах, которые направляются медицинской организацией в течение 5 рабочих дней от даты утверждения </a:t>
            </a:r>
            <a:r>
              <a:rPr lang="ru-RU" dirty="0" smtClean="0">
                <a:solidFill>
                  <a:schemeClr val="bg1"/>
                </a:solidFill>
              </a:rPr>
              <a:t>акта: </a:t>
            </a:r>
            <a:r>
              <a:rPr lang="ru-RU" b="1" dirty="0" smtClean="0">
                <a:solidFill>
                  <a:schemeClr val="bg1"/>
                </a:solidFill>
              </a:rPr>
              <a:t>работодателю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центр </a:t>
            </a:r>
            <a:r>
              <a:rPr lang="ru-RU" b="1" dirty="0" err="1">
                <a:solidFill>
                  <a:schemeClr val="bg1"/>
                </a:solidFill>
              </a:rPr>
              <a:t>профпатологии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Фонд </a:t>
            </a:r>
            <a:r>
              <a:rPr lang="ru-RU" b="1" dirty="0">
                <a:solidFill>
                  <a:schemeClr val="bg1"/>
                </a:solidFill>
              </a:rPr>
              <a:t>социального </a:t>
            </a:r>
            <a:r>
              <a:rPr lang="ru-RU" b="1" dirty="0" smtClean="0">
                <a:solidFill>
                  <a:schemeClr val="bg1"/>
                </a:solidFill>
              </a:rPr>
              <a:t>страхования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территориальный орган </a:t>
            </a:r>
            <a:r>
              <a:rPr lang="ru-RU" b="1" dirty="0" err="1" smtClean="0">
                <a:solidFill>
                  <a:schemeClr val="bg1"/>
                </a:solidFill>
              </a:rPr>
              <a:t>Роспотребнадзора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Экземпляр </a:t>
            </a:r>
            <a:r>
              <a:rPr lang="ru-RU" dirty="0">
                <a:solidFill>
                  <a:schemeClr val="bg1"/>
                </a:solidFill>
              </a:rPr>
              <a:t>заключительного акта хранится в медицинской </a:t>
            </a:r>
            <a:r>
              <a:rPr lang="ru-RU" dirty="0" smtClean="0">
                <a:solidFill>
                  <a:schemeClr val="bg1"/>
                </a:solidFill>
              </a:rPr>
              <a:t>организации в </a:t>
            </a:r>
            <a:r>
              <a:rPr lang="ru-RU" dirty="0">
                <a:solidFill>
                  <a:schemeClr val="bg1"/>
                </a:solidFill>
              </a:rPr>
              <a:t>течение </a:t>
            </a:r>
            <a:r>
              <a:rPr lang="ru-RU" b="1" dirty="0" smtClean="0">
                <a:solidFill>
                  <a:schemeClr val="bg1"/>
                </a:solidFill>
              </a:rPr>
              <a:t>50 лет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Внеочередные</a:t>
            </a:r>
            <a:r>
              <a:rPr lang="ru-RU" dirty="0">
                <a:solidFill>
                  <a:schemeClr val="bg1"/>
                </a:solidFill>
              </a:rPr>
              <a:t> медосмотры (обследования) проводятся на основании выданного работодателем направления на внеочередной медицинский осмотр при наличии медицинских рекомендаций по итогам медицинских осмотров и/или после нетрудоспособности работника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50" y="238611"/>
            <a:ext cx="1527858" cy="15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77387" y="520862"/>
            <a:ext cx="105676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"Трудовой кодекс Российской Федерации" от 30.12.2001 N 197-ФЗ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Статья 76. Отстранение от </a:t>
            </a:r>
            <a:r>
              <a:rPr lang="ru-RU" b="1" dirty="0" smtClean="0">
                <a:solidFill>
                  <a:schemeClr val="bg1"/>
                </a:solidFill>
              </a:rPr>
              <a:t>работы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Работодатель обязан </a:t>
            </a:r>
            <a:r>
              <a:rPr lang="ru-RU" b="1" dirty="0">
                <a:solidFill>
                  <a:schemeClr val="bg1"/>
                </a:solidFill>
              </a:rPr>
              <a:t>отстранить от работы </a:t>
            </a:r>
            <a:r>
              <a:rPr lang="ru-RU" dirty="0">
                <a:solidFill>
                  <a:schemeClr val="bg1"/>
                </a:solidFill>
              </a:rPr>
              <a:t>(не допускать к работе) работника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не прошедшего</a:t>
            </a:r>
            <a:r>
              <a:rPr lang="ru-RU" dirty="0">
                <a:solidFill>
                  <a:schemeClr val="bg1"/>
                </a:solidFill>
              </a:rPr>
              <a:t> в установленном порядке обязательный медицинский осмотр, а также обязательное психиатрическое освидетельствование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при выявлении в соответствии с медицинским заключением </a:t>
            </a:r>
            <a:r>
              <a:rPr lang="ru-RU" b="1" dirty="0">
                <a:solidFill>
                  <a:schemeClr val="bg1"/>
                </a:solidFill>
              </a:rPr>
              <a:t>противопоказаний</a:t>
            </a:r>
            <a:r>
              <a:rPr lang="ru-RU" dirty="0">
                <a:solidFill>
                  <a:schemeClr val="bg1"/>
                </a:solidFill>
              </a:rPr>
              <a:t> для выполнения работником работы, обусловленной трудовым договором.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период отстранения от работы (недопущения к работе) заработная плата работнику </a:t>
            </a:r>
            <a:r>
              <a:rPr lang="ru-RU" b="1" dirty="0">
                <a:solidFill>
                  <a:schemeClr val="bg1"/>
                </a:solidFill>
              </a:rPr>
              <a:t>не начисляется</a:t>
            </a:r>
            <a:r>
              <a:rPr lang="ru-RU" dirty="0">
                <a:solidFill>
                  <a:schemeClr val="bg1"/>
                </a:solidFill>
              </a:rPr>
              <a:t>. В случаях отстранения от работы работника, который не прошел медицинский осмотр </a:t>
            </a:r>
            <a:r>
              <a:rPr lang="ru-RU" b="1" dirty="0">
                <a:solidFill>
                  <a:schemeClr val="bg1"/>
                </a:solidFill>
              </a:rPr>
              <a:t>не по своей вине</a:t>
            </a:r>
            <a:r>
              <a:rPr lang="ru-RU" dirty="0">
                <a:solidFill>
                  <a:schemeClr val="bg1"/>
                </a:solidFill>
              </a:rPr>
              <a:t>, ему производится оплата за все время отстранения от работы </a:t>
            </a:r>
            <a:r>
              <a:rPr lang="ru-RU" b="1" dirty="0">
                <a:solidFill>
                  <a:schemeClr val="bg1"/>
                </a:solidFill>
              </a:rPr>
              <a:t>как за простой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Статья </a:t>
            </a:r>
            <a:r>
              <a:rPr lang="ru-RU" b="1" dirty="0">
                <a:solidFill>
                  <a:schemeClr val="bg1"/>
                </a:solidFill>
              </a:rPr>
              <a:t>83. Прекращение трудового договора по обстоятельствам, не зависящим от воли сторон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Трудовой </a:t>
            </a:r>
            <a:r>
              <a:rPr lang="ru-RU" dirty="0">
                <a:solidFill>
                  <a:schemeClr val="bg1"/>
                </a:solidFill>
              </a:rPr>
              <a:t>договор подлежит прекращению по следующим обстоятельствам, не зависящим от воли сторон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… признание </a:t>
            </a:r>
            <a:r>
              <a:rPr lang="ru-RU" dirty="0">
                <a:solidFill>
                  <a:schemeClr val="bg1"/>
                </a:solidFill>
              </a:rPr>
              <a:t>работника полностью неспособным к трудовой деятельности в соответствии с медицинским заключением, выданным в </a:t>
            </a:r>
            <a:r>
              <a:rPr lang="ru-RU" dirty="0" smtClean="0">
                <a:solidFill>
                  <a:schemeClr val="bg1"/>
                </a:solidFill>
              </a:rPr>
              <a:t>установленном порядке.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77387" y="520862"/>
            <a:ext cx="1056768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ТК </a:t>
            </a:r>
            <a:r>
              <a:rPr lang="ru-RU" b="1" dirty="0">
                <a:solidFill>
                  <a:schemeClr val="bg1"/>
                </a:solidFill>
              </a:rPr>
              <a:t>РФ Статья 73. Перевод работника на другую работу в соответствии с медицинским заключением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Работника, нуждающегося в переводе на другую работу в соответствии с медицинским заключением, </a:t>
            </a:r>
            <a:r>
              <a:rPr lang="ru-RU" b="1" dirty="0" smtClean="0">
                <a:solidFill>
                  <a:schemeClr val="bg1"/>
                </a:solidFill>
              </a:rPr>
              <a:t>с </a:t>
            </a:r>
            <a:r>
              <a:rPr lang="ru-RU" b="1" dirty="0">
                <a:solidFill>
                  <a:schemeClr val="bg1"/>
                </a:solidFill>
              </a:rPr>
              <a:t>его письменного согласия</a:t>
            </a:r>
            <a:r>
              <a:rPr lang="ru-RU" dirty="0">
                <a:solidFill>
                  <a:schemeClr val="bg1"/>
                </a:solidFill>
              </a:rPr>
              <a:t> работодатель обязан перевести на другую имеющуюся у работодателя работу, не противопоказанную работнику по состоянию здоровья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Если работник, нуждающийся в соответствии с медицинским заключением во временном переводе на другую работу на срок </a:t>
            </a:r>
            <a:r>
              <a:rPr lang="ru-RU" b="1" dirty="0">
                <a:solidFill>
                  <a:schemeClr val="bg1"/>
                </a:solidFill>
              </a:rPr>
              <a:t>до четырех месяцев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b="1" dirty="0">
                <a:solidFill>
                  <a:schemeClr val="bg1"/>
                </a:solidFill>
              </a:rPr>
              <a:t>отказывается от перевода </a:t>
            </a:r>
            <a:r>
              <a:rPr lang="ru-RU" dirty="0">
                <a:solidFill>
                  <a:schemeClr val="bg1"/>
                </a:solidFill>
              </a:rPr>
              <a:t>либо соответствующая </a:t>
            </a:r>
            <a:r>
              <a:rPr lang="ru-RU" b="1" dirty="0">
                <a:solidFill>
                  <a:schemeClr val="bg1"/>
                </a:solidFill>
              </a:rPr>
              <a:t>работа у работодателя отсутствует</a:t>
            </a:r>
            <a:r>
              <a:rPr lang="ru-RU" dirty="0">
                <a:solidFill>
                  <a:schemeClr val="bg1"/>
                </a:solidFill>
              </a:rPr>
              <a:t>, то работодатель обязан на весь указанный в медицинском заключении срок </a:t>
            </a:r>
            <a:r>
              <a:rPr lang="ru-RU" b="1" dirty="0">
                <a:solidFill>
                  <a:schemeClr val="bg1"/>
                </a:solidFill>
              </a:rPr>
              <a:t>отстранить работника от работы с сохранением места работы</a:t>
            </a:r>
            <a:r>
              <a:rPr lang="ru-RU" dirty="0">
                <a:solidFill>
                  <a:schemeClr val="bg1"/>
                </a:solidFill>
              </a:rPr>
              <a:t> (должности). В период отстранения от работы заработная плата работнику </a:t>
            </a:r>
            <a:r>
              <a:rPr lang="ru-RU" b="1" dirty="0">
                <a:solidFill>
                  <a:schemeClr val="bg1"/>
                </a:solidFill>
              </a:rPr>
              <a:t>не начисляется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Если … </a:t>
            </a:r>
            <a:r>
              <a:rPr lang="ru-RU" b="1" dirty="0">
                <a:solidFill>
                  <a:schemeClr val="bg1"/>
                </a:solidFill>
              </a:rPr>
              <a:t>на срок более четырех месяцев или в постоянном переводе</a:t>
            </a:r>
            <a:r>
              <a:rPr lang="ru-RU" dirty="0">
                <a:solidFill>
                  <a:schemeClr val="bg1"/>
                </a:solidFill>
              </a:rPr>
              <a:t>, то при его отказе от перевода либо отсутствии у работодателя соответствующей работы </a:t>
            </a:r>
            <a:r>
              <a:rPr lang="ru-RU" b="1" dirty="0">
                <a:solidFill>
                  <a:schemeClr val="bg1"/>
                </a:solidFill>
              </a:rPr>
              <a:t>трудовой договор прекращается </a:t>
            </a:r>
            <a:r>
              <a:rPr lang="ru-RU" dirty="0">
                <a:solidFill>
                  <a:schemeClr val="bg1"/>
                </a:solidFill>
              </a:rPr>
              <a:t>в соответствии с пунктом 8 части первой статьи 77 настоящего Кодекса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Трудовой договор с руководителями организаций, их заместителями и главными бухгалтерами, нуждающимися в соответствии с медицинским заключением во временном или в постоянном переводе на другую работу, при отказе от перевода либо отсутствии у работодателя соответствующей работы прекращается в соответствии с пунктом 8 части первой статьи 77 настоящего Кодекса. </a:t>
            </a:r>
          </a:p>
        </p:txBody>
      </p:sp>
    </p:spTree>
    <p:extLst>
      <p:ext uri="{BB962C8B-B14F-4D97-AF65-F5344CB8AC3E}">
        <p14:creationId xmlns:p14="http://schemas.microsoft.com/office/powerpoint/2010/main" val="6835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77387" y="520862"/>
            <a:ext cx="1056768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Пять «противоречивых» требований Приказа 29н: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П. 1 Приказа 29н: Медосмотры проводятся для работников организаций </a:t>
            </a:r>
            <a:r>
              <a:rPr lang="ru-RU" dirty="0">
                <a:solidFill>
                  <a:schemeClr val="bg1"/>
                </a:solidFill>
              </a:rPr>
              <a:t>пищевой промышленности, общественного питания </a:t>
            </a:r>
            <a:r>
              <a:rPr lang="ru-RU" u="sng" dirty="0">
                <a:solidFill>
                  <a:schemeClr val="bg1"/>
                </a:solidFill>
              </a:rPr>
              <a:t>и торговли</a:t>
            </a:r>
            <a:r>
              <a:rPr lang="ru-RU" dirty="0">
                <a:solidFill>
                  <a:schemeClr val="bg1"/>
                </a:solidFill>
              </a:rPr>
              <a:t>, водопроводных сооружений, медицинских организаций и детских учреждений, а также </a:t>
            </a:r>
            <a:r>
              <a:rPr lang="ru-RU" u="sng" dirty="0">
                <a:solidFill>
                  <a:schemeClr val="bg1"/>
                </a:solidFill>
              </a:rPr>
              <a:t>некоторых других </a:t>
            </a:r>
            <a:r>
              <a:rPr lang="ru-RU" u="sng" dirty="0" smtClean="0">
                <a:solidFill>
                  <a:schemeClr val="bg1"/>
                </a:solidFill>
              </a:rPr>
              <a:t>работодателей.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bg1"/>
                </a:solidFill>
              </a:rPr>
              <a:t>Раздел </a:t>
            </a:r>
            <a:r>
              <a:rPr lang="en-US" sz="1600" dirty="0" smtClean="0">
                <a:solidFill>
                  <a:schemeClr val="bg1"/>
                </a:solidFill>
              </a:rPr>
              <a:t>VI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ru-RU" sz="1600" dirty="0">
                <a:solidFill>
                  <a:schemeClr val="bg1"/>
                </a:solidFill>
              </a:rPr>
              <a:t>Выполняемые </a:t>
            </a:r>
            <a:r>
              <a:rPr lang="ru-RU" sz="1600" dirty="0" smtClean="0">
                <a:solidFill>
                  <a:schemeClr val="bg1"/>
                </a:solidFill>
              </a:rPr>
              <a:t>работы, П. </a:t>
            </a:r>
            <a:r>
              <a:rPr lang="ru-RU" sz="1600" dirty="0">
                <a:solidFill>
                  <a:schemeClr val="bg1"/>
                </a:solidFill>
              </a:rPr>
              <a:t>23 </a:t>
            </a:r>
            <a:r>
              <a:rPr lang="ru-RU" sz="1600" dirty="0" smtClean="0">
                <a:solidFill>
                  <a:schemeClr val="bg1"/>
                </a:solidFill>
              </a:rPr>
              <a:t>: Работы</a:t>
            </a:r>
            <a:r>
              <a:rPr lang="ru-RU" sz="1600" dirty="0">
                <a:solidFill>
                  <a:schemeClr val="bg1"/>
                </a:solidFill>
              </a:rPr>
              <a:t>, где имеется </a:t>
            </a:r>
            <a:r>
              <a:rPr lang="ru-RU" sz="1600" u="sng" dirty="0">
                <a:solidFill>
                  <a:schemeClr val="bg1"/>
                </a:solidFill>
              </a:rPr>
              <a:t>контакт с пищевыми продуктами </a:t>
            </a:r>
            <a:r>
              <a:rPr lang="ru-RU" sz="1600" dirty="0">
                <a:solidFill>
                  <a:schemeClr val="bg1"/>
                </a:solidFill>
              </a:rPr>
              <a:t>в процессе их производства, хранения, транспортировки и реализации (в организациях пищевых и перерабатывающих отраслей промышленности, сельского хозяйства, пунктах, базах, складах хранения и реализации, в транспортных организациях, </a:t>
            </a:r>
            <a:r>
              <a:rPr lang="ru-RU" sz="1600" u="sng" dirty="0">
                <a:solidFill>
                  <a:schemeClr val="bg1"/>
                </a:solidFill>
              </a:rPr>
              <a:t>организациях торговли</a:t>
            </a:r>
            <a:r>
              <a:rPr lang="ru-RU" sz="1600" dirty="0">
                <a:solidFill>
                  <a:schemeClr val="bg1"/>
                </a:solidFill>
              </a:rPr>
              <a:t>, общественного питания, на пищеблоках всех учреждений и организаций</a:t>
            </a:r>
            <a:r>
              <a:rPr lang="ru-RU" sz="1600" dirty="0" smtClean="0">
                <a:solidFill>
                  <a:schemeClr val="bg1"/>
                </a:solidFill>
              </a:rPr>
              <a:t>).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Заключительный </a:t>
            </a:r>
            <a:r>
              <a:rPr lang="ru-RU" dirty="0">
                <a:solidFill>
                  <a:schemeClr val="bg1"/>
                </a:solidFill>
              </a:rPr>
              <a:t>акт составляется </a:t>
            </a:r>
            <a:r>
              <a:rPr lang="ru-RU" u="sng" dirty="0">
                <a:solidFill>
                  <a:schemeClr val="bg1"/>
                </a:solidFill>
              </a:rPr>
              <a:t>совместно</a:t>
            </a:r>
            <a:r>
              <a:rPr lang="ru-RU" dirty="0">
                <a:solidFill>
                  <a:schemeClr val="bg1"/>
                </a:solidFill>
              </a:rPr>
              <a:t> с </a:t>
            </a:r>
            <a:r>
              <a:rPr lang="ru-RU" dirty="0" smtClean="0">
                <a:solidFill>
                  <a:schemeClr val="bg1"/>
                </a:solidFill>
              </a:rPr>
              <a:t>территориальным органам </a:t>
            </a:r>
            <a:r>
              <a:rPr lang="ru-RU" u="sng" dirty="0" err="1" smtClean="0">
                <a:solidFill>
                  <a:schemeClr val="bg1"/>
                </a:solidFill>
              </a:rPr>
              <a:t>Роспотребнадзора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ru-RU" dirty="0">
                <a:solidFill>
                  <a:schemeClr val="bg1"/>
                </a:solidFill>
              </a:rPr>
              <a:t>представителями </a:t>
            </a:r>
            <a:r>
              <a:rPr lang="ru-RU" dirty="0" smtClean="0">
                <a:solidFill>
                  <a:schemeClr val="bg1"/>
                </a:solidFill>
              </a:rPr>
              <a:t>работодателя, но </a:t>
            </a:r>
            <a:r>
              <a:rPr lang="ru-RU" u="sng" dirty="0" smtClean="0">
                <a:solidFill>
                  <a:schemeClr val="bg1"/>
                </a:solidFill>
              </a:rPr>
              <a:t>подписывается только председателем </a:t>
            </a:r>
            <a:r>
              <a:rPr lang="ru-RU" u="sng" dirty="0">
                <a:solidFill>
                  <a:schemeClr val="bg1"/>
                </a:solidFill>
              </a:rPr>
              <a:t>врачебной </a:t>
            </a:r>
            <a:r>
              <a:rPr lang="ru-RU" u="sng" dirty="0" smtClean="0">
                <a:solidFill>
                  <a:schemeClr val="bg1"/>
                </a:solidFill>
              </a:rPr>
              <a:t>комиссии</a:t>
            </a:r>
            <a:r>
              <a:rPr lang="ru-RU" dirty="0" smtClean="0">
                <a:solidFill>
                  <a:schemeClr val="bg1"/>
                </a:solidFill>
              </a:rPr>
              <a:t>. Порядок и необходимость участия </a:t>
            </a:r>
            <a:r>
              <a:rPr lang="ru-RU" dirty="0" err="1" smtClean="0">
                <a:solidFill>
                  <a:schemeClr val="bg1"/>
                </a:solidFill>
              </a:rPr>
              <a:t>Роспотребнадзора</a:t>
            </a:r>
            <a:r>
              <a:rPr lang="ru-RU" dirty="0" smtClean="0">
                <a:solidFill>
                  <a:schemeClr val="bg1"/>
                </a:solidFill>
              </a:rPr>
              <a:t> на данном этапе не пояснены.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Раздел </a:t>
            </a:r>
            <a:r>
              <a:rPr lang="en-US" dirty="0">
                <a:solidFill>
                  <a:schemeClr val="bg1"/>
                </a:solidFill>
              </a:rPr>
              <a:t>VI. </a:t>
            </a:r>
            <a:r>
              <a:rPr lang="ru-RU" dirty="0">
                <a:solidFill>
                  <a:schemeClr val="bg1"/>
                </a:solidFill>
              </a:rPr>
              <a:t>Выполняемые работы, П. </a:t>
            </a:r>
            <a:r>
              <a:rPr lang="ru-RU" dirty="0" smtClean="0">
                <a:solidFill>
                  <a:schemeClr val="bg1"/>
                </a:solidFill>
              </a:rPr>
              <a:t>26: Работы </a:t>
            </a:r>
            <a:r>
              <a:rPr lang="ru-RU" dirty="0">
                <a:solidFill>
                  <a:schemeClr val="bg1"/>
                </a:solidFill>
              </a:rPr>
              <a:t>в организациях, деятельность которых связана с коммунальным и бытовым обслуживанием </a:t>
            </a:r>
            <a:r>
              <a:rPr lang="ru-RU" dirty="0" smtClean="0">
                <a:solidFill>
                  <a:schemeClr val="bg1"/>
                </a:solidFill>
              </a:rPr>
              <a:t>населения.</a:t>
            </a:r>
          </a:p>
          <a:p>
            <a:pPr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П. </a:t>
            </a:r>
            <a:r>
              <a:rPr lang="ru-RU" dirty="0" smtClean="0">
                <a:solidFill>
                  <a:schemeClr val="bg1"/>
                </a:solidFill>
              </a:rPr>
              <a:t>9 Приказа </a:t>
            </a:r>
            <a:r>
              <a:rPr lang="ru-RU" dirty="0">
                <a:solidFill>
                  <a:schemeClr val="bg1"/>
                </a:solidFill>
              </a:rPr>
              <a:t>29н: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Направление </a:t>
            </a:r>
            <a:r>
              <a:rPr lang="ru-RU" dirty="0" smtClean="0">
                <a:solidFill>
                  <a:schemeClr val="bg1"/>
                </a:solidFill>
              </a:rPr>
              <a:t>(на </a:t>
            </a:r>
            <a:r>
              <a:rPr lang="ru-RU" u="sng" dirty="0" smtClean="0">
                <a:solidFill>
                  <a:schemeClr val="bg1"/>
                </a:solidFill>
              </a:rPr>
              <a:t>предварительный</a:t>
            </a:r>
            <a:r>
              <a:rPr lang="ru-RU" dirty="0" smtClean="0">
                <a:solidFill>
                  <a:schemeClr val="bg1"/>
                </a:solidFill>
              </a:rPr>
              <a:t> медосмотр) заполняется </a:t>
            </a:r>
            <a:r>
              <a:rPr lang="ru-RU" dirty="0">
                <a:solidFill>
                  <a:schemeClr val="bg1"/>
                </a:solidFill>
              </a:rPr>
              <a:t>на основании утвержденного работодателем </a:t>
            </a:r>
            <a:r>
              <a:rPr lang="ru-RU" u="sng" dirty="0">
                <a:solidFill>
                  <a:schemeClr val="bg1"/>
                </a:solidFill>
              </a:rPr>
              <a:t>списка лиц, поступающих на работу</a:t>
            </a:r>
            <a:r>
              <a:rPr lang="ru-RU" dirty="0">
                <a:solidFill>
                  <a:schemeClr val="bg1"/>
                </a:solidFill>
              </a:rPr>
              <a:t>, подлежащих предварительным </a:t>
            </a:r>
            <a:r>
              <a:rPr lang="ru-RU" dirty="0" smtClean="0">
                <a:solidFill>
                  <a:schemeClr val="bg1"/>
                </a:solidFill>
              </a:rPr>
              <a:t>осмотрам.</a:t>
            </a:r>
          </a:p>
        </p:txBody>
      </p:sp>
    </p:spTree>
    <p:extLst>
      <p:ext uri="{BB962C8B-B14F-4D97-AF65-F5344CB8AC3E}">
        <p14:creationId xmlns:p14="http://schemas.microsoft.com/office/powerpoint/2010/main" val="11660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89208" y="2853266"/>
            <a:ext cx="34900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ru-RU" sz="4400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ВОПРОСЫ</a:t>
            </a:r>
            <a:endParaRPr lang="ru-RU" sz="4400" dirty="0">
              <a:solidFill>
                <a:schemeClr val="bg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08" y="1993386"/>
            <a:ext cx="24892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236;p30">
            <a:extLst>
              <a:ext uri="{FF2B5EF4-FFF2-40B4-BE49-F238E27FC236}">
                <a16:creationId xmlns:a16="http://schemas.microsoft.com/office/drawing/2014/main" id="{87122E39-FD86-4142-B0E0-DFC40A3EF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904" y="1744718"/>
            <a:ext cx="5602014" cy="119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000000"/>
              </a:buClr>
              <a:buSzPts val="3200"/>
              <a:buFont typeface="Arial Black" panose="020B0A04020102020204" pitchFamily="34" charset="0"/>
              <a:buNone/>
            </a:pPr>
            <a:r>
              <a:rPr lang="ru-RU" altLang="ru-RU" sz="3200" dirty="0">
                <a:solidFill>
                  <a:schemeClr val="bg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БЕРЕГИТЕ СЕБЯ И СВОИХ </a:t>
            </a:r>
            <a:r>
              <a:rPr lang="ru-RU" altLang="ru-RU" sz="3200" dirty="0" smtClean="0">
                <a:solidFill>
                  <a:schemeClr val="bg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РАБОТНИКОВ!</a:t>
            </a:r>
            <a:endParaRPr lang="ru-RU" altLang="ru-RU" sz="3200" dirty="0">
              <a:solidFill>
                <a:schemeClr val="bg1"/>
              </a:solidFill>
              <a:latin typeface="Arial Black" panose="020B0A04020102020204" pitchFamily="34" charset="0"/>
              <a:ea typeface="Arial Black" panose="020B0A04020102020204" pitchFamily="34" charset="0"/>
              <a:cs typeface="Arial Black" panose="020B0A04020102020204" pitchFamily="34" charset="0"/>
              <a:sym typeface="Arial Black" panose="020B0A04020102020204" pitchFamily="34" charset="0"/>
            </a:endParaRPr>
          </a:p>
        </p:txBody>
      </p:sp>
      <p:pic>
        <p:nvPicPr>
          <p:cNvPr id="10" name="Google Shape;237;p30">
            <a:extLst>
              <a:ext uri="{FF2B5EF4-FFF2-40B4-BE49-F238E27FC236}">
                <a16:creationId xmlns:a16="http://schemas.microsoft.com/office/drawing/2014/main" id="{610485E8-9E0A-4FFE-8742-2DE7C330DD1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1084263"/>
            <a:ext cx="3544887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Google Shape;238;p30">
            <a:extLst>
              <a:ext uri="{FF2B5EF4-FFF2-40B4-BE49-F238E27FC236}">
                <a16:creationId xmlns:a16="http://schemas.microsoft.com/office/drawing/2014/main" id="{9B201C7E-CCEA-401A-AD4E-DF35F1E93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4438650"/>
            <a:ext cx="35052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chemeClr val="bg1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8(495)660-38-44</a:t>
            </a:r>
          </a:p>
          <a:p>
            <a:pPr eaLnBrk="1" hangingPunct="1"/>
            <a:r>
              <a:rPr lang="en-US" altLang="ru-RU" sz="2400">
                <a:solidFill>
                  <a:schemeClr val="bg1"/>
                </a:solidFill>
                <a:latin typeface="Arial Black" panose="020B0A04020102020204" pitchFamily="34" charset="0"/>
                <a:cs typeface="Calibri" panose="020F0502020204030204" pitchFamily="34" charset="0"/>
                <a:sym typeface="Arial Black" panose="020B0A04020102020204" pitchFamily="34" charset="0"/>
              </a:rPr>
              <a:t>info@ohranatrud.ru</a:t>
            </a:r>
          </a:p>
          <a:p>
            <a:pPr eaLnBrk="1" hangingPunct="1"/>
            <a:r>
              <a:rPr lang="en-US" altLang="ru-RU" sz="2400">
                <a:solidFill>
                  <a:schemeClr val="bg1"/>
                </a:solidFill>
                <a:latin typeface="Arial Black" panose="020B0A04020102020204" pitchFamily="34" charset="0"/>
                <a:cs typeface="Calibri" panose="020F0502020204030204" pitchFamily="34" charset="0"/>
                <a:sym typeface="Arial Black" panose="020B0A04020102020204" pitchFamily="34" charset="0"/>
              </a:rPr>
              <a:t>www.ohranatrud.ru</a:t>
            </a:r>
            <a:endParaRPr lang="ru-RU" altLang="ru-RU" sz="2400">
              <a:solidFill>
                <a:schemeClr val="bg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8516" y="3294455"/>
            <a:ext cx="4740165" cy="197181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Солопова </a:t>
            </a:r>
            <a:r>
              <a:rPr lang="ru-RU" sz="1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Диана 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Игоревна</a:t>
            </a:r>
            <a:b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Руководитель 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отдела сопровождения охраны труда 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ООО «НСС </a:t>
            </a:r>
            <a:r>
              <a:rPr lang="ru-RU" sz="1400" dirty="0" err="1">
                <a:solidFill>
                  <a:schemeClr val="bg2">
                    <a:lumMod val="90000"/>
                  </a:schemeClr>
                </a:solidFill>
                <a:latin typeface="+mn-lt"/>
              </a:rPr>
              <a:t>Консалт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». Опыт 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работы в охране труда 8 лет. Разработка документации по направлениям ОТ, ПБ, ЭБ, 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ГО и ЧС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, проведение аудитов и аутсорсинг в компаниях различной отраслевой 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направленности, эксперт 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Рабочей группы «Трудовые отношения и охрана труда» при Правительственной комиссии по проведению административной реформы «Регуляторная гильотина»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2800" dirty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endParaRPr lang="ru-RU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73766" y="3763175"/>
            <a:ext cx="49149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73887" y="3294455"/>
            <a:ext cx="5663547" cy="21878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Порочкин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 </a:t>
            </a:r>
            <a:r>
              <a:rPr lang="ru-RU" sz="18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Д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митрий Борисович</a:t>
            </a:r>
            <a:r>
              <a:rPr lang="ru-RU" sz="14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14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Общественный 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уполномоченный по вопросам охраны труда при уполномоченном по защите прав предпринимателей в Москве, омбудсмен по вопросам соблюдения прав предпринимателей при осуществлении санитарно-эпидемиологического надзора и надзора в сфере соблюдения трудового законодательства, генеральный директор Центра охраны труда «НСС </a:t>
            </a:r>
            <a:r>
              <a:rPr lang="ru-RU" sz="1400" dirty="0" err="1">
                <a:solidFill>
                  <a:schemeClr val="bg2">
                    <a:lumMod val="90000"/>
                  </a:schemeClr>
                </a:solidFill>
                <a:latin typeface="+mn-lt"/>
              </a:rPr>
              <a:t>Консалт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», 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член 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</a:rPr>
              <a:t>Рабочей 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</a:rPr>
              <a:t>группы «Трудовые отношения и охрана труда» при Правительственной комиссии по проведению административной реформы «Регуляторная гильотина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</a:rPr>
              <a:t>»,</a:t>
            </a:r>
            <a:r>
              <a:rPr lang="ru-RU" sz="2800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Председатель 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Общественного совета Ассоциации организаций и специалистов по охране труда </a:t>
            </a:r>
            <a:r>
              <a:rPr lang="ru-RU" sz="1400" dirty="0" err="1">
                <a:solidFill>
                  <a:schemeClr val="bg2">
                    <a:lumMod val="90000"/>
                  </a:schemeClr>
                </a:solidFill>
                <a:latin typeface="+mn-lt"/>
              </a:rPr>
              <a:t>Safety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bg2">
                    <a:lumMod val="90000"/>
                  </a:schemeClr>
                </a:solidFill>
                <a:latin typeface="+mn-lt"/>
              </a:rPr>
              <a:t>Union</a:t>
            </a:r>
            <a:endParaRPr lang="ru-RU" sz="9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577" y="727460"/>
            <a:ext cx="2392041" cy="23920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4539" y="30764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90000"/>
                  </a:schemeClr>
                </a:solidFill>
              </a:rPr>
              <a:t>СПИКЕРЫ: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290" y="644784"/>
            <a:ext cx="2472740" cy="254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92192" y="520860"/>
            <a:ext cx="1075288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НОРМАТИВНО-ПРАВОВЫЕ АКТЫ: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"</a:t>
            </a:r>
            <a:r>
              <a:rPr lang="ru-RU" b="1" dirty="0">
                <a:solidFill>
                  <a:schemeClr val="bg1"/>
                </a:solidFill>
              </a:rPr>
              <a:t>Трудовой кодекс Российской Федерации" от 30.12.2001 N </a:t>
            </a:r>
            <a:r>
              <a:rPr lang="ru-RU" b="1" dirty="0" smtClean="0">
                <a:solidFill>
                  <a:schemeClr val="bg1"/>
                </a:solidFill>
              </a:rPr>
              <a:t>197-ФЗ</a:t>
            </a:r>
            <a:endParaRPr lang="ru-RU" b="1" dirty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Статья </a:t>
            </a:r>
            <a:r>
              <a:rPr lang="ru-RU" b="1" dirty="0">
                <a:solidFill>
                  <a:schemeClr val="bg1"/>
                </a:solidFill>
              </a:rPr>
              <a:t>212. Обязанности работодателя по обеспечению безопасных условий и охраны </a:t>
            </a:r>
            <a:r>
              <a:rPr lang="ru-RU" b="1" dirty="0" smtClean="0">
                <a:solidFill>
                  <a:schemeClr val="bg1"/>
                </a:solidFill>
              </a:rPr>
              <a:t>труда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</a:rPr>
              <a:t>Работодатель обязан: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-организовывать </a:t>
            </a:r>
            <a:r>
              <a:rPr lang="ru-RU" sz="1400" b="1" dirty="0">
                <a:solidFill>
                  <a:schemeClr val="bg1"/>
                </a:solidFill>
              </a:rPr>
              <a:t>проведение за счет собственных средств </a:t>
            </a:r>
            <a:r>
              <a:rPr lang="ru-RU" sz="1400" dirty="0">
                <a:solidFill>
                  <a:schemeClr val="bg1"/>
                </a:solidFill>
              </a:rPr>
              <a:t>обязательных предварительных (при поступлении на работу) и периодических (в течение трудовой деятельности</a:t>
            </a:r>
            <a:r>
              <a:rPr lang="ru-RU" sz="1400" dirty="0" smtClean="0">
                <a:solidFill>
                  <a:schemeClr val="bg1"/>
                </a:solidFill>
              </a:rPr>
              <a:t>), других </a:t>
            </a:r>
            <a:r>
              <a:rPr lang="ru-RU" sz="1400" dirty="0">
                <a:solidFill>
                  <a:schemeClr val="bg1"/>
                </a:solidFill>
              </a:rPr>
              <a:t>обязательных медицинских осмотров, обязательных психиатрических освидетельствований работников, внеочередных медицинских </a:t>
            </a:r>
            <a:r>
              <a:rPr lang="ru-RU" sz="1400" dirty="0" smtClean="0">
                <a:solidFill>
                  <a:schemeClr val="bg1"/>
                </a:solidFill>
              </a:rPr>
              <a:t>осмотров работников </a:t>
            </a:r>
            <a:r>
              <a:rPr lang="ru-RU" sz="1400" dirty="0">
                <a:solidFill>
                  <a:schemeClr val="bg1"/>
                </a:solidFill>
              </a:rPr>
              <a:t>по их просьбам в соответствии с медицинскими рекомендациями с сохранением за ними </a:t>
            </a:r>
            <a:r>
              <a:rPr lang="ru-RU" sz="1400" b="1" dirty="0">
                <a:solidFill>
                  <a:schemeClr val="bg1"/>
                </a:solidFill>
              </a:rPr>
              <a:t>места работы </a:t>
            </a:r>
            <a:r>
              <a:rPr lang="ru-RU" sz="1400" dirty="0">
                <a:solidFill>
                  <a:schemeClr val="bg1"/>
                </a:solidFill>
              </a:rPr>
              <a:t>(должности) и </a:t>
            </a:r>
            <a:r>
              <a:rPr lang="ru-RU" sz="1400" b="1" dirty="0">
                <a:solidFill>
                  <a:schemeClr val="bg1"/>
                </a:solidFill>
              </a:rPr>
              <a:t>среднего заработка </a:t>
            </a:r>
            <a:r>
              <a:rPr lang="ru-RU" sz="1400" dirty="0">
                <a:solidFill>
                  <a:schemeClr val="bg1"/>
                </a:solidFill>
              </a:rPr>
              <a:t>на время прохождения указанных медицинских </a:t>
            </a:r>
            <a:r>
              <a:rPr lang="ru-RU" sz="1400" dirty="0" smtClean="0">
                <a:solidFill>
                  <a:schemeClr val="bg1"/>
                </a:solidFill>
              </a:rPr>
              <a:t>осмотров;</a:t>
            </a: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-недопущение </a:t>
            </a:r>
            <a:r>
              <a:rPr lang="ru-RU" sz="1400" b="1" dirty="0">
                <a:solidFill>
                  <a:schemeClr val="bg1"/>
                </a:solidFill>
              </a:rPr>
              <a:t>работнико</a:t>
            </a:r>
            <a:r>
              <a:rPr lang="ru-RU" sz="1400" dirty="0">
                <a:solidFill>
                  <a:schemeClr val="bg1"/>
                </a:solidFill>
              </a:rPr>
              <a:t>в к исполнению ими трудовых обязанностей </a:t>
            </a:r>
            <a:r>
              <a:rPr lang="ru-RU" sz="1400" b="1" dirty="0">
                <a:solidFill>
                  <a:schemeClr val="bg1"/>
                </a:solidFill>
              </a:rPr>
              <a:t>без прохождения обязательных медицинских осмотров</a:t>
            </a:r>
            <a:r>
              <a:rPr lang="ru-RU" sz="1400" dirty="0">
                <a:solidFill>
                  <a:schemeClr val="bg1"/>
                </a:solidFill>
              </a:rPr>
              <a:t>, обязательных психиатрических освидетельствований, а также в случае </a:t>
            </a:r>
            <a:r>
              <a:rPr lang="ru-RU" sz="1400" b="1" dirty="0">
                <a:solidFill>
                  <a:schemeClr val="bg1"/>
                </a:solidFill>
              </a:rPr>
              <a:t>медицинских противопоказаний</a:t>
            </a:r>
            <a:r>
              <a:rPr lang="ru-RU" sz="1400" dirty="0">
                <a:solidFill>
                  <a:schemeClr val="bg1"/>
                </a:solidFill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Статья 213. Медицинские осмотры некоторых категорий </a:t>
            </a:r>
            <a:r>
              <a:rPr lang="ru-RU" b="1" dirty="0" smtClean="0">
                <a:solidFill>
                  <a:schemeClr val="bg1"/>
                </a:solidFill>
              </a:rPr>
              <a:t>работников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</a:rPr>
              <a:t>Работники, </a:t>
            </a:r>
            <a:r>
              <a:rPr lang="ru-RU" sz="1400" b="1" dirty="0">
                <a:solidFill>
                  <a:schemeClr val="bg1"/>
                </a:solidFill>
              </a:rPr>
              <a:t>занятые на работах с вредными и (или) опасными условиями труда </a:t>
            </a:r>
            <a:r>
              <a:rPr lang="ru-RU" sz="1400" dirty="0" smtClean="0">
                <a:solidFill>
                  <a:schemeClr val="bg1"/>
                </a:solidFill>
              </a:rPr>
              <a:t>работах</a:t>
            </a:r>
            <a:r>
              <a:rPr lang="ru-RU" sz="1400" dirty="0">
                <a:solidFill>
                  <a:schemeClr val="bg1"/>
                </a:solidFill>
              </a:rPr>
              <a:t>, связанных с движением транспорта</a:t>
            </a:r>
            <a:r>
              <a:rPr lang="ru-RU" sz="1400" dirty="0" smtClean="0">
                <a:solidFill>
                  <a:schemeClr val="bg1"/>
                </a:solidFill>
              </a:rPr>
              <a:t>, работники </a:t>
            </a:r>
            <a:r>
              <a:rPr lang="ru-RU" sz="1400" dirty="0">
                <a:solidFill>
                  <a:schemeClr val="bg1"/>
                </a:solidFill>
              </a:rPr>
              <a:t>организаций пищевой промышленности, общественного питания и торговли, водопроводных сооружений, медицинских организаций и детских учреждений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проходят обязательные предварительные (при поступлении на работу) и периодические (для лиц в возрасте до 21 года - ежегодные) медицинские осмотры </a:t>
            </a:r>
            <a:r>
              <a:rPr lang="ru-RU" sz="1400" b="1" dirty="0">
                <a:solidFill>
                  <a:schemeClr val="bg1"/>
                </a:solidFill>
              </a:rPr>
              <a:t>для определения пригодности этих работников для выполнения поручаемой работы </a:t>
            </a:r>
            <a:r>
              <a:rPr lang="ru-RU" sz="1400" dirty="0">
                <a:solidFill>
                  <a:schemeClr val="bg1"/>
                </a:solidFill>
              </a:rPr>
              <a:t>и </a:t>
            </a:r>
            <a:r>
              <a:rPr lang="ru-RU" sz="1400" b="1" dirty="0">
                <a:solidFill>
                  <a:schemeClr val="bg1"/>
                </a:solidFill>
              </a:rPr>
              <a:t>предупреждения профессиональных </a:t>
            </a:r>
            <a:r>
              <a:rPr lang="ru-RU" sz="1400" b="1" dirty="0" smtClean="0">
                <a:solidFill>
                  <a:schemeClr val="bg1"/>
                </a:solidFill>
              </a:rPr>
              <a:t>заболеваний</a:t>
            </a:r>
            <a:r>
              <a:rPr lang="ru-RU" sz="1400" dirty="0" smtClean="0">
                <a:solidFill>
                  <a:schemeClr val="bg1"/>
                </a:solidFill>
              </a:rPr>
              <a:t>, а также в </a:t>
            </a:r>
            <a:r>
              <a:rPr lang="ru-RU" sz="1400" dirty="0">
                <a:solidFill>
                  <a:schemeClr val="bg1"/>
                </a:solidFill>
              </a:rPr>
              <a:t>целях охраны здоровья населения, предупреждения возникновения и распространения заболеваний.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</a:rPr>
              <a:t>Работники, </a:t>
            </a:r>
            <a:r>
              <a:rPr lang="ru-RU" sz="1400" dirty="0" smtClean="0">
                <a:solidFill>
                  <a:schemeClr val="bg1"/>
                </a:solidFill>
              </a:rPr>
              <a:t>… работающие </a:t>
            </a:r>
            <a:r>
              <a:rPr lang="ru-RU" sz="1400" dirty="0">
                <a:solidFill>
                  <a:schemeClr val="bg1"/>
                </a:solidFill>
              </a:rPr>
              <a:t>в условиях повышенной опасности, проходят обязательное </a:t>
            </a:r>
            <a:r>
              <a:rPr lang="ru-RU" sz="1400" b="1" dirty="0">
                <a:solidFill>
                  <a:schemeClr val="bg1"/>
                </a:solidFill>
              </a:rPr>
              <a:t>психиатрическое освидетельствование </a:t>
            </a:r>
            <a:r>
              <a:rPr lang="ru-RU" sz="1400" dirty="0">
                <a:solidFill>
                  <a:schemeClr val="bg1"/>
                </a:solidFill>
              </a:rPr>
              <a:t>не реже одного раза </a:t>
            </a:r>
            <a:r>
              <a:rPr lang="ru-RU" sz="1400" b="1" dirty="0">
                <a:solidFill>
                  <a:schemeClr val="bg1"/>
                </a:solidFill>
              </a:rPr>
              <a:t>в пять </a:t>
            </a:r>
            <a:r>
              <a:rPr lang="ru-RU" sz="1400" b="1" dirty="0" smtClean="0">
                <a:solidFill>
                  <a:schemeClr val="bg1"/>
                </a:solidFill>
              </a:rPr>
              <a:t>лет.</a:t>
            </a:r>
            <a:endParaRPr lang="ru-RU" sz="1400" dirty="0">
              <a:solidFill>
                <a:schemeClr val="bg1"/>
              </a:solidFill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</a:rPr>
              <a:t>Предусмотренные настоящей статьей медицинские осмотры и психиатрические освидетельствования осуществляются </a:t>
            </a:r>
            <a:r>
              <a:rPr lang="ru-RU" sz="1400" b="1" dirty="0">
                <a:solidFill>
                  <a:schemeClr val="bg1"/>
                </a:solidFill>
              </a:rPr>
              <a:t>за счет средств работодателя.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4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65764" y="407888"/>
            <a:ext cx="1075288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НОРМАТИВНО-ПРАВОВЫЕ АКТЫ: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</a:rPr>
              <a:t>Приказ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>
                <a:solidFill>
                  <a:schemeClr val="bg1"/>
                </a:solidFill>
              </a:rPr>
              <a:t>Минздрава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>
                <a:solidFill>
                  <a:schemeClr val="bg1"/>
                </a:solidFill>
              </a:rPr>
              <a:t>РФ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>
                <a:solidFill>
                  <a:schemeClr val="bg1"/>
                </a:solidFill>
              </a:rPr>
              <a:t>от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>
                <a:solidFill>
                  <a:schemeClr val="bg1"/>
                </a:solidFill>
              </a:rPr>
              <a:t>28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  <a:r>
              <a:rPr lang="ru-RU" sz="1600" b="1" dirty="0">
                <a:solidFill>
                  <a:schemeClr val="bg1"/>
                </a:solidFill>
              </a:rPr>
              <a:t>01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  <a:r>
              <a:rPr lang="ru-RU" sz="1600" b="1" dirty="0">
                <a:solidFill>
                  <a:schemeClr val="bg1"/>
                </a:solidFill>
              </a:rPr>
              <a:t>2021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>
                <a:solidFill>
                  <a:schemeClr val="bg1"/>
                </a:solidFill>
              </a:rPr>
              <a:t>N</a:t>
            </a:r>
            <a:r>
              <a:rPr lang="ru-RU" sz="1600" dirty="0">
                <a:solidFill>
                  <a:schemeClr val="bg1"/>
                </a:solidFill>
              </a:rPr>
              <a:t> </a:t>
            </a:r>
            <a:r>
              <a:rPr lang="ru-RU" sz="1600" b="1" dirty="0">
                <a:solidFill>
                  <a:schemeClr val="bg1"/>
                </a:solidFill>
              </a:rPr>
              <a:t>29Н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«Об утверждении </a:t>
            </a:r>
            <a:r>
              <a:rPr lang="ru-RU" sz="1400" b="1" dirty="0">
                <a:solidFill>
                  <a:schemeClr val="bg1"/>
                </a:solidFill>
              </a:rPr>
              <a:t>Порядка проведения </a:t>
            </a:r>
            <a:r>
              <a:rPr lang="ru-RU" sz="1400" dirty="0">
                <a:solidFill>
                  <a:schemeClr val="bg1"/>
                </a:solidFill>
              </a:rPr>
              <a:t>обязательных предварительных и периодических медицинских осмотров работников, предусмотренных частью четвертой статьи 213 Трудового кодекса </a:t>
            </a:r>
            <a:r>
              <a:rPr lang="ru-RU" sz="1400" b="1" dirty="0">
                <a:solidFill>
                  <a:schemeClr val="bg1"/>
                </a:solidFill>
              </a:rPr>
              <a:t>Российской</a:t>
            </a:r>
            <a:r>
              <a:rPr lang="ru-RU" sz="1400" dirty="0">
                <a:solidFill>
                  <a:schemeClr val="bg1"/>
                </a:solidFill>
              </a:rPr>
              <a:t> </a:t>
            </a:r>
            <a:r>
              <a:rPr lang="ru-RU" sz="1400" b="1" dirty="0">
                <a:solidFill>
                  <a:schemeClr val="bg1"/>
                </a:solidFill>
              </a:rPr>
              <a:t>Федерации</a:t>
            </a:r>
            <a:r>
              <a:rPr lang="ru-RU" sz="1400" dirty="0">
                <a:solidFill>
                  <a:schemeClr val="bg1"/>
                </a:solidFill>
              </a:rPr>
              <a:t>, Перечня медицинских противопоказаний к осуществлению работ с вредными и (или) опасными производственными факторами, а также работам, при выполнении которых проводятся обязательные предварительные и периодические медицинские осмотры»</a:t>
            </a: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</a:rPr>
              <a:t>Приказ Минтруда России N 988н, Минздрава России N 1420н от 31.12.2020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bg1"/>
                </a:solidFill>
              </a:rPr>
              <a:t>«Об утверждении </a:t>
            </a:r>
            <a:r>
              <a:rPr lang="ru-RU" sz="1400" b="1" dirty="0">
                <a:solidFill>
                  <a:schemeClr val="bg1"/>
                </a:solidFill>
              </a:rPr>
              <a:t>перечня вредных и (или) опасных производственных факторов и работ</a:t>
            </a:r>
            <a:r>
              <a:rPr lang="ru-RU" sz="1400" dirty="0">
                <a:solidFill>
                  <a:schemeClr val="bg1"/>
                </a:solidFill>
              </a:rPr>
              <a:t>, при выполнении которых проводятся обязательные предварительные медицинские осмотры при поступлении на работу и периодические медицинские осмотры»</a:t>
            </a: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ea typeface="Calibri" panose="020F0502020204030204" pitchFamily="34" charset="0"/>
              </a:rPr>
              <a:t>Постановление Правительства РФ от 23 сентября 2002 г. N 695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«О прохождении </a:t>
            </a: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</a:rPr>
              <a:t>обязательного психиатрического освидетельствования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работниками, осуществляющими отдельные виды деятельности, в том числе деятельность, связанную с источниками повышенной опасности (с влиянием вредных веществ и неблагоприятных производственных факторов), а также работающими в условиях повышенной опасности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</a:rPr>
              <a:t>» (действ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. до 1 сентября 2022 года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</a:rPr>
              <a:t>(Постановление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Правительства РФ от 31.12.2020 N 2467).</a:t>
            </a: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ea typeface="Calibri" panose="020F0502020204030204" pitchFamily="34" charset="0"/>
              </a:rPr>
              <a:t>Постановление Правительства РФ от 28.04.1993 N 377</a:t>
            </a: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</a:rPr>
              <a:t>«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О реализации Закона Российской Федерации "О психиатрической помощи и гарантиях прав граждан при ее оказании» (вместе с "</a:t>
            </a:r>
            <a:r>
              <a:rPr lang="ru-RU" sz="1400" b="1" dirty="0">
                <a:solidFill>
                  <a:schemeClr val="bg1"/>
                </a:solidFill>
                <a:ea typeface="Calibri" panose="020F0502020204030204" pitchFamily="34" charset="0"/>
              </a:rPr>
              <a:t>Перечнем медицинских психиатрических противопоказаний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для осуществления отдельных видов профессиональной деятельности и деятельности, связанной с источником повышенной опасности") (действ. до 1 сентября 2022 года (Постановление Правительства РФ от 31.12.2020 N 2467). </a:t>
            </a:r>
            <a:endParaRPr lang="ru-RU" sz="14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ea typeface="Calibri" panose="020F0502020204030204" pitchFamily="34" charset="0"/>
              </a:rPr>
              <a:t>Приказ </a:t>
            </a:r>
            <a:r>
              <a:rPr lang="ru-RU" sz="1600" b="1" dirty="0">
                <a:solidFill>
                  <a:schemeClr val="bg1"/>
                </a:solidFill>
                <a:ea typeface="Calibri" panose="020F0502020204030204" pitchFamily="34" charset="0"/>
              </a:rPr>
              <a:t>Минздрава России от 15.12.2014 N 835н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 "Об утверждении Порядка проведения </a:t>
            </a:r>
            <a:r>
              <a:rPr lang="ru-RU" sz="1400" dirty="0" err="1">
                <a:solidFill>
                  <a:schemeClr val="bg1"/>
                </a:solidFill>
                <a:ea typeface="Calibri" panose="020F0502020204030204" pitchFamily="34" charset="0"/>
              </a:rPr>
              <a:t>предсменных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Calibri" panose="020F0502020204030204" pitchFamily="34" charset="0"/>
              </a:rPr>
              <a:t>предрейсовых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 и </a:t>
            </a:r>
            <a:r>
              <a:rPr lang="ru-RU" sz="1400" dirty="0" err="1">
                <a:solidFill>
                  <a:schemeClr val="bg1"/>
                </a:solidFill>
                <a:ea typeface="Calibri" panose="020F0502020204030204" pitchFamily="34" charset="0"/>
              </a:rPr>
              <a:t>послесменных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ea typeface="Calibri" panose="020F0502020204030204" pitchFamily="34" charset="0"/>
              </a:rPr>
              <a:t>послерейсовых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</a:rPr>
              <a:t> медицинских осмотров« (включен в перечень НПА, на которые не распространяется требование об отмене с 01.01.2021, установленное ФЗ от 31.07.2020 N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</a:rPr>
              <a:t>247-ФЗ)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796" y="636474"/>
            <a:ext cx="107528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solidFill>
                  <a:schemeClr val="bg1"/>
                </a:solidFill>
              </a:rPr>
              <a:t>ПРЕДВАРИТЕЛЬНЫЙ МЕДОСМОТР.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Цель - </a:t>
            </a:r>
            <a:r>
              <a:rPr lang="ru-RU" dirty="0" smtClean="0">
                <a:solidFill>
                  <a:schemeClr val="bg1"/>
                </a:solidFill>
              </a:rPr>
              <a:t>определение </a:t>
            </a:r>
            <a:r>
              <a:rPr lang="ru-RU" b="1" dirty="0">
                <a:solidFill>
                  <a:schemeClr val="bg1"/>
                </a:solidFill>
              </a:rPr>
              <a:t>соответствия состояния здоровья</a:t>
            </a:r>
            <a:r>
              <a:rPr lang="ru-RU" dirty="0">
                <a:solidFill>
                  <a:schemeClr val="bg1"/>
                </a:solidFill>
              </a:rPr>
              <a:t> лица, поступающего на работу, поручаемой ему </a:t>
            </a:r>
            <a:r>
              <a:rPr lang="ru-RU" dirty="0" smtClean="0">
                <a:solidFill>
                  <a:schemeClr val="bg1"/>
                </a:solidFill>
              </a:rPr>
              <a:t>работе.</a:t>
            </a: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b="1" u="sng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u="sng" dirty="0" smtClean="0">
                <a:solidFill>
                  <a:schemeClr val="bg1"/>
                </a:solidFill>
              </a:rPr>
              <a:t>ПЕРИОДИЧЕСКИЙ МЕДОСМОТР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Цель - </a:t>
            </a:r>
            <a:r>
              <a:rPr lang="ru-RU" dirty="0" smtClean="0">
                <a:solidFill>
                  <a:schemeClr val="bg1"/>
                </a:solidFill>
              </a:rPr>
              <a:t>своевременное выявление </a:t>
            </a:r>
            <a:r>
              <a:rPr lang="ru-RU" dirty="0">
                <a:solidFill>
                  <a:schemeClr val="bg1"/>
                </a:solidFill>
              </a:rPr>
              <a:t>начальных форм </a:t>
            </a:r>
            <a:r>
              <a:rPr lang="ru-RU" b="1" dirty="0">
                <a:solidFill>
                  <a:schemeClr val="bg1"/>
                </a:solidFill>
              </a:rPr>
              <a:t>профессиональных заболеваний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признаков </a:t>
            </a:r>
            <a:r>
              <a:rPr lang="ru-RU" b="1" dirty="0">
                <a:solidFill>
                  <a:schemeClr val="bg1"/>
                </a:solidFill>
              </a:rPr>
              <a:t>воздействия вредных и (или) опасных производственных факторов </a:t>
            </a: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</a:rPr>
              <a:t>состояние здоровья работников </a:t>
            </a:r>
            <a:r>
              <a:rPr lang="ru-RU" dirty="0" smtClean="0">
                <a:solidFill>
                  <a:schemeClr val="bg1"/>
                </a:solidFill>
              </a:rPr>
              <a:t>для формирования </a:t>
            </a:r>
            <a:r>
              <a:rPr lang="ru-RU" dirty="0">
                <a:solidFill>
                  <a:schemeClr val="bg1"/>
                </a:solidFill>
              </a:rPr>
              <a:t>групп риска развития профессиональных заболеваний, выявления </a:t>
            </a:r>
            <a:r>
              <a:rPr lang="ru-RU" b="1" dirty="0">
                <a:solidFill>
                  <a:schemeClr val="bg1"/>
                </a:solidFill>
              </a:rPr>
              <a:t>медицинских противопоказаний</a:t>
            </a:r>
            <a:r>
              <a:rPr lang="ru-RU" dirty="0">
                <a:solidFill>
                  <a:schemeClr val="bg1"/>
                </a:solidFill>
              </a:rPr>
              <a:t> к осуществлению отдельных видов </a:t>
            </a:r>
            <a:r>
              <a:rPr lang="ru-RU" dirty="0" smtClean="0">
                <a:solidFill>
                  <a:schemeClr val="bg1"/>
                </a:solidFill>
              </a:rPr>
              <a:t>работ.</a:t>
            </a:r>
          </a:p>
          <a:p>
            <a:pPr>
              <a:spcAft>
                <a:spcPts val="0"/>
              </a:spcAft>
            </a:pPr>
            <a:endParaRPr lang="ru-RU" b="1" u="sng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b="1" u="sng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u="sng" dirty="0" smtClean="0">
                <a:solidFill>
                  <a:schemeClr val="bg1"/>
                </a:solidFill>
              </a:rPr>
              <a:t>ЭТАП 1</a:t>
            </a:r>
            <a:r>
              <a:rPr lang="ru-RU" b="1" dirty="0" smtClean="0">
                <a:solidFill>
                  <a:schemeClr val="bg1"/>
                </a:solidFill>
              </a:rPr>
              <a:t>: СОСТАВИТЬ СПИСОК ЛИЦ, ПОДЛЕЖАЩИХ МЕДОСМОТРАМ (КОНТИНГЕНТ)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В списке лиц указываются: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- наименование профессии (должности) согласно штатному расписанию;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- наименования вредных производственных факторов, работ в соответствии с приложением к </a:t>
            </a:r>
            <a:r>
              <a:rPr lang="ru-RU" b="1" dirty="0" smtClean="0">
                <a:solidFill>
                  <a:schemeClr val="bg1"/>
                </a:solidFill>
              </a:rPr>
              <a:t>Порядку (</a:t>
            </a:r>
            <a:r>
              <a:rPr lang="ru-RU" b="1" dirty="0">
                <a:solidFill>
                  <a:schemeClr val="bg1"/>
                </a:solidFill>
              </a:rPr>
              <a:t>Приказ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Минздрава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РФ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от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28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b="1" dirty="0">
                <a:solidFill>
                  <a:schemeClr val="bg1"/>
                </a:solidFill>
              </a:rPr>
              <a:t>01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b="1" dirty="0">
                <a:solidFill>
                  <a:schemeClr val="bg1"/>
                </a:solidFill>
              </a:rPr>
              <a:t>2021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N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 smtClean="0">
                <a:solidFill>
                  <a:schemeClr val="bg1"/>
                </a:solidFill>
              </a:rPr>
              <a:t>29Н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>
                <a:solidFill>
                  <a:schemeClr val="bg1"/>
                </a:solidFill>
              </a:rPr>
              <a:t>а также вредных производственных факторов, установленных в результате специальной оценки условий </a:t>
            </a:r>
            <a:r>
              <a:rPr lang="ru-RU" b="1" dirty="0" smtClean="0">
                <a:solidFill>
                  <a:schemeClr val="bg1"/>
                </a:solidFill>
              </a:rPr>
              <a:t>труда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22673" y="772731"/>
            <a:ext cx="1062758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solidFill>
                  <a:schemeClr val="bg1"/>
                </a:solidFill>
              </a:rPr>
              <a:t>ЭТАП 2</a:t>
            </a:r>
            <a:r>
              <a:rPr lang="ru-RU" b="1" dirty="0">
                <a:solidFill>
                  <a:schemeClr val="bg1"/>
                </a:solidFill>
              </a:rPr>
              <a:t>: ЗАКЛЮЧИТЬ ДОГОВОР С ЛИЦЕНЗИРОВАННОЙ МЕДИЦИНСКОЙ </a:t>
            </a:r>
            <a:r>
              <a:rPr lang="ru-RU" b="1" dirty="0" smtClean="0">
                <a:solidFill>
                  <a:schemeClr val="bg1"/>
                </a:solidFill>
              </a:rPr>
              <a:t>ОРГАНИЗАЦИЕЙ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Врачебная комиссия: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Врач-</a:t>
            </a:r>
            <a:r>
              <a:rPr lang="ru-RU" b="1" dirty="0" err="1">
                <a:solidFill>
                  <a:schemeClr val="bg1"/>
                </a:solidFill>
              </a:rPr>
              <a:t>профпатолог</a:t>
            </a:r>
            <a:r>
              <a:rPr lang="ru-RU" b="1" dirty="0">
                <a:solidFill>
                  <a:schemeClr val="bg1"/>
                </a:solidFill>
              </a:rPr>
              <a:t> (возглавляет комиссию)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Врачи-специалисты, происшедшие в установленном порядке повышение квалификации по специальности «</a:t>
            </a:r>
            <a:r>
              <a:rPr lang="ru-RU" b="1" dirty="0" err="1">
                <a:solidFill>
                  <a:schemeClr val="bg1"/>
                </a:solidFill>
              </a:rPr>
              <a:t>профпатология</a:t>
            </a:r>
            <a:r>
              <a:rPr lang="ru-RU" b="1" dirty="0">
                <a:solidFill>
                  <a:schemeClr val="bg1"/>
                </a:solidFill>
              </a:rPr>
              <a:t>» или имеющие действующий сертификат по данной специальности.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</a:rPr>
              <a:t>Врач-терапевт, врач-невролог, врач-психиатр и врач- нарколог, женщины - акушер-гинеколог (40+ - маммография)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Рекомендация – в договоре указывать стоимость не за 1 работника, а за количество пройденный работником врачей.</a:t>
            </a:r>
          </a:p>
          <a:p>
            <a:pPr>
              <a:spcAft>
                <a:spcPts val="0"/>
              </a:spcAft>
            </a:pPr>
            <a:endParaRPr lang="ru-RU" b="1" u="sng" dirty="0" smtClean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При проведении предварительного или периодического осмотра работника </a:t>
            </a:r>
            <a:r>
              <a:rPr lang="ru-RU" b="1" dirty="0">
                <a:solidFill>
                  <a:schemeClr val="bg1"/>
                </a:solidFill>
              </a:rPr>
              <a:t>учитываются результаты ранее проведенных</a:t>
            </a:r>
            <a:r>
              <a:rPr lang="ru-RU" dirty="0">
                <a:solidFill>
                  <a:schemeClr val="bg1"/>
                </a:solidFill>
              </a:rPr>
              <a:t> (не позднее </a:t>
            </a:r>
            <a:r>
              <a:rPr lang="ru-RU" b="1" dirty="0">
                <a:solidFill>
                  <a:schemeClr val="bg1"/>
                </a:solidFill>
              </a:rPr>
              <a:t>одного года</a:t>
            </a:r>
            <a:r>
              <a:rPr lang="ru-RU" dirty="0">
                <a:solidFill>
                  <a:schemeClr val="bg1"/>
                </a:solidFill>
              </a:rPr>
              <a:t>) предварительного или периодического осмотра, диспансеризации, иных медицинских осмотров, подтвержденных медицинскими документами (в том числе полученных с применением электронного обмена между медицинскими организациями).</a:t>
            </a:r>
          </a:p>
          <a:p>
            <a:pPr>
              <a:spcAft>
                <a:spcPts val="0"/>
              </a:spcAft>
            </a:pPr>
            <a:endParaRPr lang="ru-RU" b="1" u="sng" dirty="0" smtClean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68" y="3044025"/>
            <a:ext cx="1261025" cy="126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22673" y="796018"/>
            <a:ext cx="1032278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solidFill>
                  <a:schemeClr val="bg1"/>
                </a:solidFill>
              </a:rPr>
              <a:t>ЭТАП 3</a:t>
            </a:r>
            <a:r>
              <a:rPr lang="ru-RU" b="1" dirty="0" smtClean="0">
                <a:solidFill>
                  <a:schemeClr val="bg1"/>
                </a:solidFill>
              </a:rPr>
              <a:t>: СОСТАВИТЬ ПОИМЕННЫЙ СПИСОК (для периодического медосмотра)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В поименном списке указывается: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Ф.И.О</a:t>
            </a:r>
            <a:r>
              <a:rPr lang="ru-RU" b="1" dirty="0">
                <a:solidFill>
                  <a:schemeClr val="bg1"/>
                </a:solidFill>
              </a:rPr>
              <a:t>., профессия (должность) работника, стаж работы в ней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наименование </a:t>
            </a:r>
            <a:r>
              <a:rPr lang="ru-RU" b="1" dirty="0">
                <a:solidFill>
                  <a:schemeClr val="bg1"/>
                </a:solidFill>
              </a:rPr>
              <a:t>структурного подразделения работодателя </a:t>
            </a:r>
            <a:r>
              <a:rPr lang="ru-RU" dirty="0">
                <a:solidFill>
                  <a:schemeClr val="bg1"/>
                </a:solidFill>
              </a:rPr>
              <a:t>(при наличии);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наименование </a:t>
            </a:r>
            <a:r>
              <a:rPr lang="ru-RU" b="1" dirty="0">
                <a:solidFill>
                  <a:schemeClr val="bg1"/>
                </a:solidFill>
              </a:rPr>
              <a:t>вредных производственных факторов или видов работ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Список </a:t>
            </a:r>
            <a:r>
              <a:rPr lang="ru-RU" dirty="0">
                <a:solidFill>
                  <a:schemeClr val="bg1"/>
                </a:solidFill>
              </a:rPr>
              <a:t>работников организаций </a:t>
            </a:r>
            <a:r>
              <a:rPr lang="ru-RU" b="1" dirty="0">
                <a:solidFill>
                  <a:schemeClr val="bg1"/>
                </a:solidFill>
              </a:rPr>
              <a:t>пищевой промышленности, общественного питания и торговли, водопроводных сооружений, медицинских организаций и детских учреждений</a:t>
            </a:r>
            <a:r>
              <a:rPr lang="ru-RU" dirty="0">
                <a:solidFill>
                  <a:schemeClr val="bg1"/>
                </a:solidFill>
              </a:rPr>
              <a:t>, а также </a:t>
            </a:r>
            <a:r>
              <a:rPr lang="ru-RU" u="sng" dirty="0">
                <a:solidFill>
                  <a:schemeClr val="bg1"/>
                </a:solidFill>
              </a:rPr>
              <a:t>некоторых других работодателей</a:t>
            </a:r>
            <a:r>
              <a:rPr lang="ru-RU" dirty="0">
                <a:solidFill>
                  <a:schemeClr val="bg1"/>
                </a:solidFill>
              </a:rPr>
              <a:t>, которые проходят медицинские осмотры в целях охраны здоровья населения, предупреждения возникновения и распространения заболеваний , разработанный и утвержденный работодателем, </a:t>
            </a:r>
            <a:r>
              <a:rPr lang="ru-RU" b="1" dirty="0">
                <a:solidFill>
                  <a:schemeClr val="bg1"/>
                </a:solidFill>
              </a:rPr>
              <a:t>не позднее 10 рабочих дней </a:t>
            </a:r>
            <a:r>
              <a:rPr lang="ru-RU" dirty="0">
                <a:solidFill>
                  <a:schemeClr val="bg1"/>
                </a:solidFill>
              </a:rPr>
              <a:t>направляется в </a:t>
            </a:r>
            <a:r>
              <a:rPr lang="ru-RU" b="1" dirty="0" err="1">
                <a:solidFill>
                  <a:schemeClr val="bg1"/>
                </a:solidFill>
              </a:rPr>
              <a:t>Роспотребнадзор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3" y="2638314"/>
            <a:ext cx="1261025" cy="126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30522" y="773641"/>
            <a:ext cx="106602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chemeClr val="bg1"/>
                </a:solidFill>
              </a:rPr>
              <a:t>ЭТАП 4</a:t>
            </a:r>
            <a:r>
              <a:rPr lang="ru-RU" b="1" dirty="0">
                <a:solidFill>
                  <a:schemeClr val="bg1"/>
                </a:solidFill>
              </a:rPr>
              <a:t>: НАПРАВИТЬ ПОИМЕННЫЕ СПИСКИ В МЕДИЦИНСКУЮ ОРГАНИЗАЦИЮ </a:t>
            </a:r>
            <a:r>
              <a:rPr lang="ru-RU" dirty="0">
                <a:solidFill>
                  <a:schemeClr val="bg1"/>
                </a:solidFill>
              </a:rPr>
              <a:t>(для периодического медосмотра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Списки должны быть направлены не позднее чем </a:t>
            </a:r>
            <a:r>
              <a:rPr lang="ru-RU" b="1" dirty="0">
                <a:solidFill>
                  <a:schemeClr val="bg1"/>
                </a:solidFill>
              </a:rPr>
              <a:t>за 2 месяца </a:t>
            </a:r>
            <a:r>
              <a:rPr lang="ru-RU" dirty="0">
                <a:solidFill>
                  <a:schemeClr val="bg1"/>
                </a:solidFill>
              </a:rPr>
              <a:t>до предполагаемой даты проведения периодического медосмотра, </a:t>
            </a:r>
            <a:r>
              <a:rPr lang="ru-RU" b="1" dirty="0">
                <a:solidFill>
                  <a:schemeClr val="bg1"/>
                </a:solidFill>
              </a:rPr>
              <a:t>если иной срок не установлен договором </a:t>
            </a:r>
            <a:r>
              <a:rPr lang="ru-RU" dirty="0">
                <a:solidFill>
                  <a:schemeClr val="bg1"/>
                </a:solidFill>
              </a:rPr>
              <a:t>между работником и работодателем.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solidFill>
                  <a:schemeClr val="bg1"/>
                </a:solidFill>
              </a:rPr>
              <a:t>ЭТАП 5</a:t>
            </a:r>
            <a:r>
              <a:rPr lang="ru-RU" b="1" dirty="0">
                <a:solidFill>
                  <a:schemeClr val="bg1"/>
                </a:solidFill>
              </a:rPr>
              <a:t>: ПОЛУЧИТЬ КАЛЕНДАРНЫЙ ПЛАН ПРОВЕДЕНИЯ МЕДОСМОРОВ ОТ МЕДИЦИНСКОЙ ОРГАНИЗАЦИИ </a:t>
            </a:r>
            <a:r>
              <a:rPr lang="ru-RU" dirty="0">
                <a:solidFill>
                  <a:schemeClr val="bg1"/>
                </a:solidFill>
              </a:rPr>
              <a:t>(для периодического медосмотра)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</a:rPr>
              <a:t>Календарный </a:t>
            </a:r>
            <a:r>
              <a:rPr lang="ru-RU" dirty="0">
                <a:solidFill>
                  <a:schemeClr val="bg1"/>
                </a:solidFill>
              </a:rPr>
              <a:t>план согласовывается медицинской организацией с работодателем (его представителем) </a:t>
            </a: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позднее чем </a:t>
            </a:r>
            <a:r>
              <a:rPr lang="ru-RU" b="1" dirty="0">
                <a:solidFill>
                  <a:schemeClr val="bg1"/>
                </a:solidFill>
              </a:rPr>
              <a:t>за 14 дней до </a:t>
            </a:r>
            <a:r>
              <a:rPr lang="ru-RU" b="1" dirty="0" smtClean="0">
                <a:solidFill>
                  <a:schemeClr val="bg1"/>
                </a:solidFill>
              </a:rPr>
              <a:t>предполагаемой даты </a:t>
            </a:r>
            <a:r>
              <a:rPr lang="ru-RU" dirty="0">
                <a:solidFill>
                  <a:schemeClr val="bg1"/>
                </a:solidFill>
              </a:rPr>
              <a:t>начала проведения периодического осмотра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>
                <a:solidFill>
                  <a:schemeClr val="bg1"/>
                </a:solidFill>
              </a:rPr>
              <a:t>утверждается руководителем медицинской организации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b="1" u="sng" dirty="0">
                <a:solidFill>
                  <a:schemeClr val="bg1"/>
                </a:solidFill>
              </a:rPr>
              <a:t>ЭТАП 6</a:t>
            </a:r>
            <a:r>
              <a:rPr lang="ru-RU" b="1" dirty="0">
                <a:solidFill>
                  <a:schemeClr val="bg1"/>
                </a:solidFill>
              </a:rPr>
              <a:t>: ОЗНАКОМИТЬ РАБОТНИКОВ С КАЛЕНДАРНЫМ ПЛАНОМ ПРОВЕДЕНИЯ ОСМОТРА </a:t>
            </a:r>
            <a:r>
              <a:rPr lang="ru-RU" dirty="0">
                <a:solidFill>
                  <a:schemeClr val="bg1"/>
                </a:solidFill>
              </a:rPr>
              <a:t>(для периодического медосмотра)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Не позднее, чем </a:t>
            </a:r>
            <a:r>
              <a:rPr lang="ru-RU" b="1" dirty="0">
                <a:solidFill>
                  <a:schemeClr val="bg1"/>
                </a:solidFill>
              </a:rPr>
              <a:t>за 10 дней </a:t>
            </a:r>
            <a:r>
              <a:rPr lang="ru-RU" dirty="0">
                <a:solidFill>
                  <a:schemeClr val="bg1"/>
                </a:solidFill>
              </a:rPr>
              <a:t>до даты медосмотра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269"/>
            <a:ext cx="1584293" cy="1591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55887" y="720258"/>
            <a:ext cx="10683432" cy="532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solidFill>
                  <a:schemeClr val="bg1"/>
                </a:solidFill>
              </a:rPr>
              <a:t>ЭТАП 7</a:t>
            </a:r>
            <a:r>
              <a:rPr lang="ru-RU" b="1" dirty="0">
                <a:solidFill>
                  <a:schemeClr val="bg1"/>
                </a:solidFill>
              </a:rPr>
              <a:t>: ВЫДАТЬ РАБОТНИКУ НАПРАВЛЕНИЕ (</a:t>
            </a:r>
            <a:r>
              <a:rPr lang="ru-RU" b="1" dirty="0" smtClean="0">
                <a:solidFill>
                  <a:schemeClr val="bg1"/>
                </a:solidFill>
              </a:rPr>
              <a:t>для предварительного медосмотра – ЭТАП 3)</a:t>
            </a: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Заполняется в соответствии с п.9 Порядка проведения медосмотров, </a:t>
            </a:r>
            <a:r>
              <a:rPr lang="ru-RU" b="1" dirty="0">
                <a:solidFill>
                  <a:schemeClr val="bg1"/>
                </a:solidFill>
              </a:rPr>
              <a:t>указываются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наименование </a:t>
            </a:r>
            <a:r>
              <a:rPr lang="ru-RU" b="1" dirty="0">
                <a:solidFill>
                  <a:schemeClr val="bg1"/>
                </a:solidFill>
              </a:rPr>
              <a:t>работодателя</a:t>
            </a:r>
            <a:r>
              <a:rPr lang="ru-RU" dirty="0">
                <a:solidFill>
                  <a:schemeClr val="bg1"/>
                </a:solidFill>
              </a:rPr>
              <a:t>, электронная почта, контактный телефон, форма собственности и вид экономической деятельности работодателя по ОКВЭД;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наименование </a:t>
            </a:r>
            <a:r>
              <a:rPr lang="ru-RU" b="1" dirty="0">
                <a:solidFill>
                  <a:schemeClr val="bg1"/>
                </a:solidFill>
              </a:rPr>
              <a:t>медицинской организации</a:t>
            </a:r>
            <a:r>
              <a:rPr lang="ru-RU" dirty="0">
                <a:solidFill>
                  <a:schemeClr val="bg1"/>
                </a:solidFill>
              </a:rPr>
              <a:t>, фактический адрес ее местонахождения, код по ОГРН, электронная почта, контактный телефон;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вид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медицинского осмотра;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Ф.И.О</a:t>
            </a:r>
            <a:r>
              <a:rPr lang="ru-RU" b="1" dirty="0">
                <a:solidFill>
                  <a:schemeClr val="bg1"/>
                </a:solidFill>
              </a:rPr>
              <a:t>., дата рождения, пол</a:t>
            </a:r>
            <a:r>
              <a:rPr lang="ru-RU" dirty="0">
                <a:solidFill>
                  <a:schemeClr val="bg1"/>
                </a:solidFill>
              </a:rPr>
              <a:t> лица, поступающего на работу;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наименование </a:t>
            </a:r>
            <a:r>
              <a:rPr lang="ru-RU" b="1" dirty="0">
                <a:solidFill>
                  <a:schemeClr val="bg1"/>
                </a:solidFill>
              </a:rPr>
              <a:t>структурного подразделения </a:t>
            </a:r>
            <a:r>
              <a:rPr lang="ru-RU" dirty="0">
                <a:solidFill>
                  <a:schemeClr val="bg1"/>
                </a:solidFill>
              </a:rPr>
              <a:t>работодателя (при наличии) и </a:t>
            </a:r>
            <a:r>
              <a:rPr lang="ru-RU" b="1" dirty="0">
                <a:solidFill>
                  <a:schemeClr val="bg1"/>
                </a:solidFill>
              </a:rPr>
              <a:t>должности</a:t>
            </a:r>
            <a:r>
              <a:rPr lang="ru-RU" dirty="0">
                <a:solidFill>
                  <a:schemeClr val="bg1"/>
                </a:solidFill>
              </a:rPr>
              <a:t> (профессии) или вида работы;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вредные </a:t>
            </a:r>
            <a:r>
              <a:rPr lang="ru-RU" b="1" dirty="0">
                <a:solidFill>
                  <a:schemeClr val="bg1"/>
                </a:solidFill>
              </a:rPr>
              <a:t>и (или) опасные производственные факторы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b="1" dirty="0">
                <a:solidFill>
                  <a:schemeClr val="bg1"/>
                </a:solidFill>
              </a:rPr>
              <a:t>виды работ</a:t>
            </a:r>
            <a:r>
              <a:rPr lang="ru-RU" dirty="0">
                <a:solidFill>
                  <a:schemeClr val="bg1"/>
                </a:solidFill>
              </a:rPr>
              <a:t>, в соответствии со списком контингента;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номер </a:t>
            </a:r>
            <a:r>
              <a:rPr lang="ru-RU" b="1" dirty="0">
                <a:solidFill>
                  <a:schemeClr val="bg1"/>
                </a:solidFill>
              </a:rPr>
              <a:t>медицинского страхового полиса </a:t>
            </a:r>
            <a:r>
              <a:rPr lang="ru-RU" dirty="0">
                <a:solidFill>
                  <a:schemeClr val="bg1"/>
                </a:solidFill>
              </a:rPr>
              <a:t>обязательного и (или) добровольного медицинского </a:t>
            </a:r>
            <a:r>
              <a:rPr lang="ru-RU" dirty="0" smtClean="0">
                <a:solidFill>
                  <a:schemeClr val="bg1"/>
                </a:solidFill>
              </a:rPr>
              <a:t>страхования.</a:t>
            </a: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	Работников </a:t>
            </a:r>
            <a:r>
              <a:rPr lang="ru-RU" dirty="0">
                <a:solidFill>
                  <a:schemeClr val="bg1"/>
                </a:solidFill>
              </a:rPr>
              <a:t>с стажем 5 лет на рабочих местах с классом условий труда 3.1 - 3.4 и 4 направляют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	центр </a:t>
            </a:r>
            <a:r>
              <a:rPr lang="ru-RU" b="1" dirty="0" err="1">
                <a:solidFill>
                  <a:schemeClr val="bg1"/>
                </a:solidFill>
              </a:rPr>
              <a:t>профпатологии</a:t>
            </a:r>
            <a:endParaRPr lang="ru-RU" b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82" y="4825358"/>
            <a:ext cx="1527858" cy="15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663</TotalTime>
  <Words>1912</Words>
  <Application>Microsoft Office PowerPoint</Application>
  <PresentationFormat>Широкоэкранный</PresentationFormat>
  <Paragraphs>182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ВЕБИНАР  Пошаговый алгоритм проведения медицинского осмотра для работодателей - от теории к практике. </vt:lpstr>
      <vt:lpstr>Солопова Диана Игоревна Руководитель отдела сопровождения охраны труда  ООО «НСС Консалт». Опыт работы в охране труда 8 лет. Разработка документации по направлениям ОТ, ПБ, ЭБ,  ГО и ЧС, проведение аудитов и аутсорсинг в компаниях различной отраслевой направленности, эксперт Рабочей группы «Трудовые отношения и охрана труда» при Правительственной комиссии по проведению административной реформы «Регуляторная гильотина»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ВЕБИНАРА</dc:title>
  <dc:creator>User</dc:creator>
  <cp:lastModifiedBy>Diana</cp:lastModifiedBy>
  <cp:revision>110</cp:revision>
  <dcterms:created xsi:type="dcterms:W3CDTF">2020-04-07T13:15:39Z</dcterms:created>
  <dcterms:modified xsi:type="dcterms:W3CDTF">2021-10-31T19:42:14Z</dcterms:modified>
</cp:coreProperties>
</file>